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5"/>
  </p:handoutMasterIdLst>
  <p:sldIdLst>
    <p:sldId id="256" r:id="rId3"/>
    <p:sldId id="257" r:id="rId5"/>
    <p:sldId id="266" r:id="rId6"/>
    <p:sldId id="273" r:id="rId7"/>
    <p:sldId id="314" r:id="rId8"/>
    <p:sldId id="274" r:id="rId9"/>
    <p:sldId id="315" r:id="rId10"/>
    <p:sldId id="295" r:id="rId11"/>
    <p:sldId id="258" r:id="rId12"/>
    <p:sldId id="275" r:id="rId13"/>
    <p:sldId id="296" r:id="rId14"/>
    <p:sldId id="330" r:id="rId15"/>
    <p:sldId id="278" r:id="rId16"/>
    <p:sldId id="262" r:id="rId17"/>
    <p:sldId id="279" r:id="rId18"/>
    <p:sldId id="297" r:id="rId19"/>
    <p:sldId id="280" r:id="rId20"/>
    <p:sldId id="310" r:id="rId21"/>
    <p:sldId id="311" r:id="rId22"/>
    <p:sldId id="261" r:id="rId23"/>
    <p:sldId id="263" r:id="rId24"/>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575C"/>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91"/>
        <p:guide pos="3906"/>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gs" Target="tags/tag84.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CF</a:t>
            </a:r>
            <a:r>
              <a:rPr lang="zh-CN" altLang="en-US"/>
              <a:t>有什么问题，利用知识图谱来做推荐，有什么好处</a:t>
            </a:r>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tags" Target="../tags/tag72.xml"/><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image" Target="../media/image17.png"/></Relationships>
</file>

<file path=ppt/slides/_rels/slide11.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1.xml"/><Relationship Id="rId4" Type="http://schemas.openxmlformats.org/officeDocument/2006/relationships/tags" Target="../tags/tag73.xml"/><Relationship Id="rId3" Type="http://schemas.openxmlformats.org/officeDocument/2006/relationships/image" Target="../media/image11.png"/><Relationship Id="rId2" Type="http://schemas.openxmlformats.org/officeDocument/2006/relationships/image" Target="../media/image21.png"/><Relationship Id="rId1" Type="http://schemas.openxmlformats.org/officeDocument/2006/relationships/image" Target="../media/image20.png"/></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74.xml"/><Relationship Id="rId3" Type="http://schemas.openxmlformats.org/officeDocument/2006/relationships/image" Target="../media/image20.png"/><Relationship Id="rId2" Type="http://schemas.openxmlformats.org/officeDocument/2006/relationships/image" Target="../media/image23.png"/><Relationship Id="rId1" Type="http://schemas.openxmlformats.org/officeDocument/2006/relationships/image" Target="../media/image22.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xml"/><Relationship Id="rId2" Type="http://schemas.openxmlformats.org/officeDocument/2006/relationships/tags" Target="../tags/tag75.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xml"/><Relationship Id="rId2" Type="http://schemas.openxmlformats.org/officeDocument/2006/relationships/tags" Target="../tags/tag76.xml"/><Relationship Id="rId1" Type="http://schemas.openxmlformats.org/officeDocument/2006/relationships/image" Target="../media/image24.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1.xml"/><Relationship Id="rId2" Type="http://schemas.openxmlformats.org/officeDocument/2006/relationships/tags" Target="../tags/tag77.xml"/><Relationship Id="rId1" Type="http://schemas.openxmlformats.org/officeDocument/2006/relationships/image" Target="../media/image25.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xml"/><Relationship Id="rId2" Type="http://schemas.openxmlformats.org/officeDocument/2006/relationships/tags" Target="../tags/tag78.xml"/><Relationship Id="rId1" Type="http://schemas.openxmlformats.org/officeDocument/2006/relationships/image" Target="../media/image26.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1.xml"/><Relationship Id="rId2" Type="http://schemas.openxmlformats.org/officeDocument/2006/relationships/tags" Target="../tags/tag79.xml"/><Relationship Id="rId1"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0.xml"/><Relationship Id="rId1" Type="http://schemas.openxmlformats.org/officeDocument/2006/relationships/image" Target="../media/image28.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1.xml"/><Relationship Id="rId1" Type="http://schemas.openxmlformats.org/officeDocument/2006/relationships/image" Target="../media/image29.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8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83.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xml"/><Relationship Id="rId2" Type="http://schemas.openxmlformats.org/officeDocument/2006/relationships/tags" Target="../tags/tag67.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image" Target="../media/image9.png"/><Relationship Id="rId7" Type="http://schemas.openxmlformats.org/officeDocument/2006/relationships/image" Target="../media/image8.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0" Type="http://schemas.openxmlformats.org/officeDocument/2006/relationships/slideLayout" Target="../slideLayouts/slideLayout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0.xml"/><Relationship Id="rId2" Type="http://schemas.openxmlformats.org/officeDocument/2006/relationships/image" Target="../media/image10.png"/><Relationship Id="rId1" Type="http://schemas.openxmlformats.org/officeDocument/2006/relationships/tags" Target="../tags/tag69.xml"/></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6.xml"/><Relationship Id="rId8" Type="http://schemas.openxmlformats.org/officeDocument/2006/relationships/slideLayout" Target="../slideLayouts/slideLayout1.xml"/><Relationship Id="rId7" Type="http://schemas.openxmlformats.org/officeDocument/2006/relationships/tags" Target="../tags/tag7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文本框 7"/>
          <p:cNvSpPr txBox="1"/>
          <p:nvPr/>
        </p:nvSpPr>
        <p:spPr>
          <a:xfrm>
            <a:off x="843280" y="1181735"/>
            <a:ext cx="10716260" cy="1198880"/>
          </a:xfrm>
          <a:prstGeom prst="rect">
            <a:avLst/>
          </a:prstGeom>
          <a:noFill/>
        </p:spPr>
        <p:txBody>
          <a:bodyPr wrap="square" rtlCol="0">
            <a:spAutoFit/>
          </a:bodyPr>
          <a:p>
            <a:pPr algn="ctr"/>
            <a:r>
              <a:rPr lang="zh-CN" altLang="en-US" sz="3600">
                <a:solidFill>
                  <a:srgbClr val="42575C"/>
                </a:solidFill>
                <a:latin typeface="宋体" panose="02010600030101010101" pitchFamily="2" charset="-122"/>
                <a:ea typeface="宋体" panose="02010600030101010101" pitchFamily="2" charset="-122"/>
              </a:rPr>
              <a:t>Knowledge Graph Convolutional Networks for Recommender Systems</a:t>
            </a:r>
            <a:endParaRPr lang="zh-CN" altLang="en-US" sz="3600">
              <a:solidFill>
                <a:srgbClr val="42575C"/>
              </a:solidFill>
              <a:latin typeface="宋体" panose="02010600030101010101" pitchFamily="2" charset="-122"/>
              <a:ea typeface="宋体" panose="02010600030101010101" pitchFamily="2" charset="-122"/>
            </a:endParaRPr>
          </a:p>
        </p:txBody>
      </p:sp>
      <p:sp>
        <p:nvSpPr>
          <p:cNvPr id="10" name="文本框 9"/>
          <p:cNvSpPr txBox="1"/>
          <p:nvPr/>
        </p:nvSpPr>
        <p:spPr>
          <a:xfrm>
            <a:off x="6748145" y="5074285"/>
            <a:ext cx="4811395" cy="398780"/>
          </a:xfrm>
          <a:prstGeom prst="rect">
            <a:avLst/>
          </a:prstGeom>
          <a:noFill/>
        </p:spPr>
        <p:txBody>
          <a:bodyPr wrap="square" rtlCol="0">
            <a:spAutoFit/>
          </a:bodyPr>
          <a:p>
            <a:pPr algn="l">
              <a:lnSpc>
                <a:spcPct val="100000"/>
              </a:lnSpc>
            </a:pPr>
            <a:r>
              <a:rPr lang="zh-CN" altLang="en-US" sz="2000">
                <a:solidFill>
                  <a:srgbClr val="7A99A0"/>
                </a:solidFill>
                <a:latin typeface="Calibri" panose="020F0502020204030204" charset="0"/>
                <a:cs typeface="Calibri" panose="020F0502020204030204" charset="0"/>
              </a:rPr>
              <a:t>汇报人：高钰澜         </a:t>
            </a:r>
            <a:r>
              <a:rPr lang="en-US" altLang="zh-CN" sz="2000">
                <a:solidFill>
                  <a:srgbClr val="7A99A0"/>
                </a:solidFill>
                <a:latin typeface="Calibri" panose="020F0502020204030204" charset="0"/>
                <a:cs typeface="Calibri" panose="020F0502020204030204" charset="0"/>
              </a:rPr>
              <a:t>2021</a:t>
            </a:r>
            <a:r>
              <a:rPr lang="zh-CN" altLang="en-US" sz="2000">
                <a:solidFill>
                  <a:srgbClr val="7A99A0"/>
                </a:solidFill>
                <a:latin typeface="Calibri" panose="020F0502020204030204" charset="0"/>
                <a:cs typeface="Calibri" panose="020F0502020204030204" charset="0"/>
              </a:rPr>
              <a:t>年</a:t>
            </a:r>
            <a:r>
              <a:rPr lang="en-US" altLang="zh-CN" sz="2000">
                <a:solidFill>
                  <a:srgbClr val="7A99A0"/>
                </a:solidFill>
                <a:latin typeface="Calibri" panose="020F0502020204030204" charset="0"/>
                <a:cs typeface="Calibri" panose="020F0502020204030204" charset="0"/>
              </a:rPr>
              <a:t>3</a:t>
            </a:r>
            <a:r>
              <a:rPr lang="zh-CN" altLang="en-US" sz="2000">
                <a:solidFill>
                  <a:srgbClr val="7A99A0"/>
                </a:solidFill>
                <a:latin typeface="Calibri" panose="020F0502020204030204" charset="0"/>
                <a:cs typeface="Calibri" panose="020F0502020204030204" charset="0"/>
              </a:rPr>
              <a:t>月</a:t>
            </a:r>
            <a:r>
              <a:rPr lang="en-US" altLang="zh-CN" sz="2000">
                <a:solidFill>
                  <a:srgbClr val="7A99A0"/>
                </a:solidFill>
                <a:latin typeface="Calibri" panose="020F0502020204030204" charset="0"/>
                <a:cs typeface="Calibri" panose="020F0502020204030204" charset="0"/>
              </a:rPr>
              <a:t>7</a:t>
            </a:r>
            <a:r>
              <a:rPr lang="zh-CN" altLang="en-US" sz="2000">
                <a:solidFill>
                  <a:srgbClr val="7A99A0"/>
                </a:solidFill>
                <a:latin typeface="Calibri" panose="020F0502020204030204" charset="0"/>
                <a:cs typeface="Calibri" panose="020F0502020204030204" charset="0"/>
              </a:rPr>
              <a:t>日</a:t>
            </a:r>
            <a:endParaRPr lang="zh-CN" altLang="en-US" sz="2000">
              <a:solidFill>
                <a:srgbClr val="7A99A0"/>
              </a:solidFill>
              <a:latin typeface="Calibri" panose="020F0502020204030204" charset="0"/>
              <a:cs typeface="Calibri" panose="020F0502020204030204" charset="0"/>
            </a:endParaRPr>
          </a:p>
        </p:txBody>
      </p:sp>
      <p:sp>
        <p:nvSpPr>
          <p:cNvPr id="2" name="文本框 1"/>
          <p:cNvSpPr txBox="1"/>
          <p:nvPr/>
        </p:nvSpPr>
        <p:spPr>
          <a:xfrm>
            <a:off x="6748145" y="3746500"/>
            <a:ext cx="3877945" cy="398780"/>
          </a:xfrm>
          <a:prstGeom prst="rect">
            <a:avLst/>
          </a:prstGeom>
          <a:noFill/>
        </p:spPr>
        <p:txBody>
          <a:bodyPr wrap="square" rtlCol="0">
            <a:spAutoFit/>
          </a:bodyPr>
          <a:p>
            <a:r>
              <a:rPr lang="en-US" altLang="zh-CN" sz="2000">
                <a:solidFill>
                  <a:srgbClr val="42575C"/>
                </a:solidFill>
                <a:latin typeface="宋体" panose="02010600030101010101" pitchFamily="2" charset="-122"/>
                <a:ea typeface="宋体" panose="02010600030101010101" pitchFamily="2" charset="-122"/>
              </a:rPr>
              <a:t>WWW</a:t>
            </a:r>
            <a:r>
              <a:rPr lang="zh-CN" altLang="en-US" sz="2000">
                <a:solidFill>
                  <a:srgbClr val="42575C"/>
                </a:solidFill>
                <a:latin typeface="宋体" panose="02010600030101010101" pitchFamily="2" charset="-122"/>
                <a:ea typeface="宋体" panose="02010600030101010101" pitchFamily="2" charset="-122"/>
              </a:rPr>
              <a:t>-20</a:t>
            </a:r>
            <a:r>
              <a:rPr lang="en-US" altLang="zh-CN" sz="2000">
                <a:solidFill>
                  <a:srgbClr val="42575C"/>
                </a:solidFill>
                <a:latin typeface="宋体" panose="02010600030101010101" pitchFamily="2" charset="-122"/>
                <a:ea typeface="宋体" panose="02010600030101010101" pitchFamily="2" charset="-122"/>
              </a:rPr>
              <a:t>19</a:t>
            </a:r>
            <a:endParaRPr lang="en-US" altLang="zh-CN" sz="2000">
              <a:solidFill>
                <a:srgbClr val="42575C"/>
              </a:solidFill>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0" name="文本框 99"/>
          <p:cNvSpPr txBox="1"/>
          <p:nvPr/>
        </p:nvSpPr>
        <p:spPr>
          <a:xfrm>
            <a:off x="922655" y="697865"/>
            <a:ext cx="5817235" cy="460375"/>
          </a:xfrm>
          <a:prstGeom prst="rect">
            <a:avLst/>
          </a:prstGeom>
          <a:noFill/>
          <a:ln w="9525">
            <a:noFill/>
          </a:ln>
        </p:spPr>
        <p:txBody>
          <a:bodyPr wrap="square">
            <a:spAutoFit/>
          </a:bodyPr>
          <a:p>
            <a:pPr indent="0"/>
            <a:r>
              <a:rPr lang="en-US" sz="2400" b="0">
                <a:latin typeface="Arial" panose="020B0604020202020204" pitchFamily="34" charset="0"/>
                <a:ea typeface="宋体" panose="02010600030101010101" pitchFamily="2" charset="-122"/>
                <a:cs typeface="Arial" panose="020B0604020202020204" pitchFamily="34" charset="0"/>
              </a:rPr>
              <a:t>• Sum aggregator</a:t>
            </a:r>
            <a:endParaRPr lang="zh-CN" altLang="en-US" sz="2400">
              <a:latin typeface="Arial" panose="020B0604020202020204" pitchFamily="34" charset="0"/>
              <a:cs typeface="Arial" panose="020B0604020202020204" pitchFamily="34" charset="0"/>
            </a:endParaRPr>
          </a:p>
        </p:txBody>
      </p:sp>
      <p:sp>
        <p:nvSpPr>
          <p:cNvPr id="2" name="文本框 1"/>
          <p:cNvSpPr txBox="1"/>
          <p:nvPr/>
        </p:nvSpPr>
        <p:spPr>
          <a:xfrm>
            <a:off x="922655" y="2386965"/>
            <a:ext cx="5817235" cy="460375"/>
          </a:xfrm>
          <a:prstGeom prst="rect">
            <a:avLst/>
          </a:prstGeom>
          <a:noFill/>
          <a:ln w="9525">
            <a:noFill/>
          </a:ln>
        </p:spPr>
        <p:txBody>
          <a:bodyPr wrap="square">
            <a:spAutoFit/>
          </a:bodyPr>
          <a:p>
            <a:pPr indent="0"/>
            <a:r>
              <a:rPr lang="en-US" sz="2400" b="0">
                <a:latin typeface="Arial" panose="020B0604020202020204" pitchFamily="34" charset="0"/>
                <a:ea typeface="宋体" panose="02010600030101010101" pitchFamily="2" charset="-122"/>
                <a:cs typeface="Arial" panose="020B0604020202020204" pitchFamily="34" charset="0"/>
              </a:rPr>
              <a:t>• Concat aggregator</a:t>
            </a:r>
            <a:endParaRPr lang="zh-CN" altLang="en-US" sz="2400">
              <a:latin typeface="Arial" panose="020B0604020202020204" pitchFamily="34" charset="0"/>
              <a:cs typeface="Arial" panose="020B0604020202020204" pitchFamily="34" charset="0"/>
            </a:endParaRPr>
          </a:p>
        </p:txBody>
      </p:sp>
      <p:sp>
        <p:nvSpPr>
          <p:cNvPr id="3" name="文本框 2"/>
          <p:cNvSpPr txBox="1"/>
          <p:nvPr/>
        </p:nvSpPr>
        <p:spPr>
          <a:xfrm>
            <a:off x="922655" y="4210050"/>
            <a:ext cx="5817235" cy="460375"/>
          </a:xfrm>
          <a:prstGeom prst="rect">
            <a:avLst/>
          </a:prstGeom>
          <a:noFill/>
          <a:ln w="9525">
            <a:noFill/>
          </a:ln>
        </p:spPr>
        <p:txBody>
          <a:bodyPr wrap="square">
            <a:spAutoFit/>
          </a:bodyPr>
          <a:p>
            <a:pPr indent="0"/>
            <a:r>
              <a:rPr lang="en-US" sz="2400" b="0">
                <a:latin typeface="Arial" panose="020B0604020202020204" pitchFamily="34" charset="0"/>
                <a:ea typeface="宋体" panose="02010600030101010101" pitchFamily="2" charset="-122"/>
                <a:cs typeface="Arial" panose="020B0604020202020204" pitchFamily="34" charset="0"/>
              </a:rPr>
              <a:t>• Neighbor aggregator</a:t>
            </a:r>
            <a:endParaRPr lang="zh-CN" altLang="en-US" sz="2400">
              <a:latin typeface="Arial" panose="020B0604020202020204" pitchFamily="34" charset="0"/>
              <a:cs typeface="Arial" panose="020B0604020202020204" pitchFamily="34" charset="0"/>
            </a:endParaRPr>
          </a:p>
        </p:txBody>
      </p:sp>
      <p:pic>
        <p:nvPicPr>
          <p:cNvPr id="4" name="图片 3"/>
          <p:cNvPicPr>
            <a:picLocks noChangeAspect="1"/>
          </p:cNvPicPr>
          <p:nvPr/>
        </p:nvPicPr>
        <p:blipFill>
          <a:blip r:embed="rId1"/>
          <a:stretch>
            <a:fillRect/>
          </a:stretch>
        </p:blipFill>
        <p:spPr>
          <a:xfrm>
            <a:off x="1053465" y="1388110"/>
            <a:ext cx="4447540" cy="915035"/>
          </a:xfrm>
          <a:prstGeom prst="rect">
            <a:avLst/>
          </a:prstGeom>
        </p:spPr>
      </p:pic>
      <p:pic>
        <p:nvPicPr>
          <p:cNvPr id="5" name="图片 4"/>
          <p:cNvPicPr>
            <a:picLocks noChangeAspect="1"/>
          </p:cNvPicPr>
          <p:nvPr/>
        </p:nvPicPr>
        <p:blipFill>
          <a:blip r:embed="rId2"/>
          <a:stretch>
            <a:fillRect/>
          </a:stretch>
        </p:blipFill>
        <p:spPr>
          <a:xfrm>
            <a:off x="1053465" y="3183255"/>
            <a:ext cx="5383530" cy="690880"/>
          </a:xfrm>
          <a:prstGeom prst="rect">
            <a:avLst/>
          </a:prstGeom>
        </p:spPr>
      </p:pic>
      <p:pic>
        <p:nvPicPr>
          <p:cNvPr id="6" name="图片 5"/>
          <p:cNvPicPr>
            <a:picLocks noChangeAspect="1"/>
          </p:cNvPicPr>
          <p:nvPr/>
        </p:nvPicPr>
        <p:blipFill>
          <a:blip r:embed="rId3"/>
          <a:stretch>
            <a:fillRect/>
          </a:stretch>
        </p:blipFill>
        <p:spPr>
          <a:xfrm>
            <a:off x="1053465" y="4966335"/>
            <a:ext cx="4855210" cy="921385"/>
          </a:xfrm>
          <a:prstGeom prst="rect">
            <a:avLst/>
          </a:prstGeom>
        </p:spPr>
      </p:pic>
    </p:spTree>
    <p:custDataLst>
      <p:tags r:id="rId4"/>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408940" y="298450"/>
            <a:ext cx="5934075" cy="5162550"/>
          </a:xfrm>
          <a:prstGeom prst="rect">
            <a:avLst/>
          </a:prstGeom>
        </p:spPr>
      </p:pic>
      <p:pic>
        <p:nvPicPr>
          <p:cNvPr id="3" name="图片 2"/>
          <p:cNvPicPr>
            <a:picLocks noChangeAspect="1"/>
          </p:cNvPicPr>
          <p:nvPr/>
        </p:nvPicPr>
        <p:blipFill>
          <a:blip r:embed="rId2"/>
          <a:stretch>
            <a:fillRect/>
          </a:stretch>
        </p:blipFill>
        <p:spPr>
          <a:xfrm>
            <a:off x="5489575" y="4171315"/>
            <a:ext cx="3898900" cy="2422525"/>
          </a:xfrm>
          <a:prstGeom prst="rect">
            <a:avLst/>
          </a:prstGeom>
        </p:spPr>
      </p:pic>
      <p:pic>
        <p:nvPicPr>
          <p:cNvPr id="6" name="图片 5"/>
          <p:cNvPicPr>
            <a:picLocks noChangeAspect="1"/>
          </p:cNvPicPr>
          <p:nvPr/>
        </p:nvPicPr>
        <p:blipFill>
          <a:blip r:embed="rId3"/>
          <a:stretch>
            <a:fillRect/>
          </a:stretch>
        </p:blipFill>
        <p:spPr>
          <a:xfrm>
            <a:off x="6343015" y="113030"/>
            <a:ext cx="4337685" cy="4058285"/>
          </a:xfrm>
          <a:prstGeom prst="rect">
            <a:avLst/>
          </a:prstGeom>
        </p:spPr>
      </p:pic>
    </p:spTree>
    <p:custDataLst>
      <p:tags r:id="rId4"/>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pic>
        <p:nvPicPr>
          <p:cNvPr id="6" name="图片 5"/>
          <p:cNvPicPr>
            <a:picLocks noChangeAspect="1"/>
          </p:cNvPicPr>
          <p:nvPr/>
        </p:nvPicPr>
        <p:blipFill>
          <a:blip r:embed="rId1"/>
          <a:stretch>
            <a:fillRect/>
          </a:stretch>
        </p:blipFill>
        <p:spPr>
          <a:xfrm>
            <a:off x="6475730" y="451485"/>
            <a:ext cx="4531360" cy="4246880"/>
          </a:xfrm>
          <a:prstGeom prst="rect">
            <a:avLst/>
          </a:prstGeom>
        </p:spPr>
      </p:pic>
      <p:pic>
        <p:nvPicPr>
          <p:cNvPr id="7" name="图片 6"/>
          <p:cNvPicPr>
            <a:picLocks noChangeAspect="1"/>
          </p:cNvPicPr>
          <p:nvPr/>
        </p:nvPicPr>
        <p:blipFill>
          <a:blip r:embed="rId2"/>
          <a:stretch>
            <a:fillRect/>
          </a:stretch>
        </p:blipFill>
        <p:spPr>
          <a:xfrm>
            <a:off x="7830185" y="5107305"/>
            <a:ext cx="1822450" cy="444500"/>
          </a:xfrm>
          <a:prstGeom prst="rect">
            <a:avLst/>
          </a:prstGeom>
        </p:spPr>
      </p:pic>
      <p:pic>
        <p:nvPicPr>
          <p:cNvPr id="8" name="图片 7"/>
          <p:cNvPicPr>
            <a:picLocks noChangeAspect="1"/>
          </p:cNvPicPr>
          <p:nvPr/>
        </p:nvPicPr>
        <p:blipFill>
          <a:blip r:embed="rId3"/>
          <a:stretch>
            <a:fillRect/>
          </a:stretch>
        </p:blipFill>
        <p:spPr>
          <a:xfrm>
            <a:off x="324485" y="255905"/>
            <a:ext cx="5934075" cy="5162550"/>
          </a:xfrm>
          <a:prstGeom prst="rect">
            <a:avLst/>
          </a:prstGeom>
        </p:spPr>
      </p:pic>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7" name="文本框 26"/>
          <p:cNvSpPr txBox="1"/>
          <p:nvPr/>
        </p:nvSpPr>
        <p:spPr>
          <a:xfrm>
            <a:off x="4760595" y="2940685"/>
            <a:ext cx="3319780" cy="706755"/>
          </a:xfrm>
          <a:prstGeom prst="rect">
            <a:avLst/>
          </a:prstGeom>
          <a:noFill/>
        </p:spPr>
        <p:txBody>
          <a:bodyPr wrap="square" rtlCol="0">
            <a:spAutoFit/>
          </a:bodyPr>
          <a:p>
            <a:r>
              <a:rPr lang="en-US" altLang="zh-CN" sz="4000">
                <a:solidFill>
                  <a:srgbClr val="42575C"/>
                </a:solidFill>
                <a:ea typeface="新宋体" panose="02010609030101010101" charset="-122"/>
                <a:cs typeface="+mn-lt"/>
              </a:rPr>
              <a:t>Experiments</a:t>
            </a:r>
            <a:endParaRPr lang="en-US" altLang="zh-CN" sz="4000">
              <a:solidFill>
                <a:srgbClr val="42575C"/>
              </a:solidFill>
              <a:ea typeface="新宋体" panose="02010609030101010101" charset="-122"/>
              <a:cs typeface="+mn-lt"/>
            </a:endParaRPr>
          </a:p>
        </p:txBody>
      </p:sp>
      <p:pic>
        <p:nvPicPr>
          <p:cNvPr id="17" name="图片 16" descr="49"/>
          <p:cNvPicPr>
            <a:picLocks noChangeAspect="1"/>
          </p:cNvPicPr>
          <p:nvPr/>
        </p:nvPicPr>
        <p:blipFill>
          <a:blip r:embed="rId1"/>
          <a:srcRect l="37163" t="30801" r="36928" b="44690"/>
          <a:stretch>
            <a:fillRect/>
          </a:stretch>
        </p:blipFill>
        <p:spPr>
          <a:xfrm>
            <a:off x="5480050" y="3781425"/>
            <a:ext cx="1224915" cy="1158875"/>
          </a:xfrm>
          <a:prstGeom prst="rect">
            <a:avLst/>
          </a:prstGeom>
        </p:spPr>
      </p:pic>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5" name="文本框 14"/>
          <p:cNvSpPr txBox="1"/>
          <p:nvPr/>
        </p:nvSpPr>
        <p:spPr>
          <a:xfrm>
            <a:off x="235585" y="307975"/>
            <a:ext cx="2904490" cy="645160"/>
          </a:xfrm>
          <a:prstGeom prst="rect">
            <a:avLst/>
          </a:prstGeom>
          <a:noFill/>
        </p:spPr>
        <p:txBody>
          <a:bodyPr wrap="square" rtlCol="0">
            <a:spAutoFit/>
          </a:bodyPr>
          <a:p>
            <a:r>
              <a:rPr lang="en-US" altLang="zh-CN" sz="3600">
                <a:solidFill>
                  <a:srgbClr val="42575C"/>
                </a:solidFill>
                <a:latin typeface="Arial" panose="020B0604020202020204" pitchFamily="34" charset="0"/>
                <a:ea typeface="新宋体" panose="02010609030101010101" charset="-122"/>
                <a:cs typeface="Arial" panose="020B0604020202020204" pitchFamily="34" charset="0"/>
              </a:rPr>
              <a:t>Dataset</a:t>
            </a:r>
            <a:endParaRPr lang="en-US" altLang="zh-CN" sz="3600">
              <a:solidFill>
                <a:srgbClr val="42575C"/>
              </a:solidFill>
              <a:latin typeface="Arial" panose="020B0604020202020204" pitchFamily="34" charset="0"/>
              <a:ea typeface="新宋体" panose="02010609030101010101" charset="-122"/>
              <a:cs typeface="Arial" panose="020B0604020202020204" pitchFamily="34" charset="0"/>
            </a:endParaRPr>
          </a:p>
        </p:txBody>
      </p:sp>
      <p:sp>
        <p:nvSpPr>
          <p:cNvPr id="2" name="文本框 1"/>
          <p:cNvSpPr txBox="1"/>
          <p:nvPr/>
        </p:nvSpPr>
        <p:spPr>
          <a:xfrm>
            <a:off x="532765" y="953135"/>
            <a:ext cx="10764520" cy="1568450"/>
          </a:xfrm>
          <a:prstGeom prst="rect">
            <a:avLst/>
          </a:prstGeom>
          <a:noFill/>
        </p:spPr>
        <p:txBody>
          <a:bodyPr wrap="square" rtlCol="0">
            <a:spAutoFit/>
          </a:bodyPr>
          <a:p>
            <a:r>
              <a:rPr lang="zh-CN" altLang="en-US" sz="2400">
                <a:latin typeface="Arial" panose="020B0604020202020204" pitchFamily="34" charset="0"/>
                <a:cs typeface="Arial" panose="020B0604020202020204" pitchFamily="34" charset="0"/>
              </a:rPr>
              <a:t>We utilize three datasets in our experiments for </a:t>
            </a:r>
            <a:r>
              <a:rPr lang="en-US" altLang="zh-CN" sz="2400">
                <a:latin typeface="Arial" panose="020B0604020202020204" pitchFamily="34" charset="0"/>
                <a:cs typeface="Arial" panose="020B0604020202020204" pitchFamily="34" charset="0"/>
                <a:sym typeface="+mn-ea"/>
              </a:rPr>
              <a:t> MovieLens-20M</a:t>
            </a:r>
            <a:r>
              <a:rPr lang="zh-CN" altLang="en-US" sz="2400">
                <a:latin typeface="Arial" panose="020B0604020202020204" pitchFamily="34" charset="0"/>
                <a:cs typeface="Arial" panose="020B0604020202020204" pitchFamily="34" charset="0"/>
              </a:rPr>
              <a:t>（movie）, Book-Crossing（book）, and Last.FM（music） recommendation</a:t>
            </a:r>
            <a:endParaRPr lang="zh-CN" altLang="en-US" sz="2400">
              <a:latin typeface="Arial" panose="020B0604020202020204" pitchFamily="34" charset="0"/>
              <a:cs typeface="Arial" panose="020B0604020202020204" pitchFamily="34" charset="0"/>
            </a:endParaRPr>
          </a:p>
          <a:p>
            <a:endParaRPr lang="zh-CN" altLang="en-US" sz="2400">
              <a:latin typeface="Arial" panose="020B0604020202020204" pitchFamily="34" charset="0"/>
              <a:cs typeface="Arial" panose="020B0604020202020204" pitchFamily="34" charset="0"/>
            </a:endParaRPr>
          </a:p>
          <a:p>
            <a:endParaRPr lang="en-US" altLang="zh-CN" sz="2400">
              <a:latin typeface="Arial" panose="020B0604020202020204" pitchFamily="34" charset="0"/>
              <a:cs typeface="Arial" panose="020B0604020202020204" pitchFamily="34" charset="0"/>
            </a:endParaRPr>
          </a:p>
        </p:txBody>
      </p:sp>
      <p:pic>
        <p:nvPicPr>
          <p:cNvPr id="55" name="图片 55"/>
          <p:cNvPicPr>
            <a:picLocks noChangeAspect="1"/>
          </p:cNvPicPr>
          <p:nvPr/>
        </p:nvPicPr>
        <p:blipFill>
          <a:blip r:embed="rId1"/>
          <a:stretch>
            <a:fillRect/>
          </a:stretch>
        </p:blipFill>
        <p:spPr>
          <a:xfrm>
            <a:off x="901065" y="1810385"/>
            <a:ext cx="5729605" cy="4683760"/>
          </a:xfrm>
          <a:prstGeom prst="rect">
            <a:avLst/>
          </a:prstGeom>
          <a:noFill/>
          <a:ln>
            <a:noFill/>
          </a:ln>
        </p:spPr>
      </p:pic>
    </p:spTree>
    <p:custDataLst>
      <p:tags r:id="rId2"/>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6" name="图片 56"/>
          <p:cNvPicPr>
            <a:picLocks noChangeAspect="1"/>
          </p:cNvPicPr>
          <p:nvPr/>
        </p:nvPicPr>
        <p:blipFill>
          <a:blip r:embed="rId1"/>
          <a:stretch>
            <a:fillRect/>
          </a:stretch>
        </p:blipFill>
        <p:spPr>
          <a:xfrm>
            <a:off x="570865" y="1805305"/>
            <a:ext cx="10868660" cy="3666490"/>
          </a:xfrm>
          <a:prstGeom prst="rect">
            <a:avLst/>
          </a:prstGeom>
          <a:noFill/>
          <a:ln>
            <a:noFill/>
          </a:ln>
        </p:spPr>
      </p:pic>
      <p:sp>
        <p:nvSpPr>
          <p:cNvPr id="15" name="文本框 14"/>
          <p:cNvSpPr txBox="1"/>
          <p:nvPr/>
        </p:nvSpPr>
        <p:spPr>
          <a:xfrm>
            <a:off x="245745" y="293370"/>
            <a:ext cx="2904490" cy="645160"/>
          </a:xfrm>
          <a:prstGeom prst="rect">
            <a:avLst/>
          </a:prstGeom>
          <a:noFill/>
        </p:spPr>
        <p:txBody>
          <a:bodyPr wrap="square" rtlCol="0">
            <a:spAutoFit/>
          </a:bodyPr>
          <a:p>
            <a:r>
              <a:rPr lang="en-US" altLang="zh-CN" sz="3600">
                <a:solidFill>
                  <a:srgbClr val="42575C"/>
                </a:solidFill>
                <a:latin typeface="Arial" panose="020B0604020202020204" pitchFamily="34" charset="0"/>
                <a:ea typeface="新宋体" panose="02010609030101010101" charset="-122"/>
                <a:cs typeface="Arial" panose="020B0604020202020204" pitchFamily="34" charset="0"/>
              </a:rPr>
              <a:t>Experiments</a:t>
            </a:r>
            <a:endParaRPr lang="en-US" altLang="zh-CN" sz="3600">
              <a:solidFill>
                <a:srgbClr val="42575C"/>
              </a:solidFill>
              <a:latin typeface="Arial" panose="020B0604020202020204" pitchFamily="34" charset="0"/>
              <a:ea typeface="新宋体" panose="02010609030101010101" charset="-122"/>
              <a:cs typeface="Arial" panose="020B0604020202020204" pitchFamily="34" charset="0"/>
            </a:endParaRPr>
          </a:p>
        </p:txBody>
      </p:sp>
      <p:sp>
        <p:nvSpPr>
          <p:cNvPr id="2" name="文本框 1"/>
          <p:cNvSpPr txBox="1"/>
          <p:nvPr/>
        </p:nvSpPr>
        <p:spPr>
          <a:xfrm>
            <a:off x="727075" y="1055370"/>
            <a:ext cx="10576560" cy="829945"/>
          </a:xfrm>
          <a:prstGeom prst="rect">
            <a:avLst/>
          </a:prstGeom>
          <a:noFill/>
        </p:spPr>
        <p:txBody>
          <a:bodyPr wrap="square" rtlCol="0">
            <a:spAutoFit/>
          </a:bodyPr>
          <a:p>
            <a:r>
              <a:rPr lang="zh-CN" altLang="en-US" sz="2400">
                <a:latin typeface="Arial" panose="020B0604020202020204" pitchFamily="34" charset="0"/>
                <a:cs typeface="Arial" panose="020B0604020202020204" pitchFamily="34" charset="0"/>
              </a:rPr>
              <a:t>The results of CTR prediction and top-K recommendation are presented in Table 2 and Figure 2</a:t>
            </a:r>
            <a:endParaRPr lang="zh-CN" altLang="en-US" sz="2400">
              <a:latin typeface="Arial" panose="020B0604020202020204" pitchFamily="34" charset="0"/>
              <a:cs typeface="Arial" panose="020B0604020202020204" pitchFamily="34" charset="0"/>
            </a:endParaRPr>
          </a:p>
        </p:txBody>
      </p:sp>
    </p:spTree>
    <p:custDataLst>
      <p:tags r:id="rId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7" name="图片 57"/>
          <p:cNvPicPr>
            <a:picLocks noChangeAspect="1"/>
          </p:cNvPicPr>
          <p:nvPr/>
        </p:nvPicPr>
        <p:blipFill>
          <a:blip r:embed="rId1"/>
          <a:stretch>
            <a:fillRect/>
          </a:stretch>
        </p:blipFill>
        <p:spPr>
          <a:xfrm>
            <a:off x="464185" y="1882140"/>
            <a:ext cx="11263630" cy="3093720"/>
          </a:xfrm>
          <a:prstGeom prst="rect">
            <a:avLst/>
          </a:prstGeom>
          <a:noFill/>
          <a:ln>
            <a:noFill/>
          </a:ln>
        </p:spPr>
      </p:pic>
    </p:spTree>
    <p:custDataLst>
      <p:tags r:id="rId2"/>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8" name="图片 58"/>
          <p:cNvPicPr>
            <a:picLocks noChangeAspect="1"/>
          </p:cNvPicPr>
          <p:nvPr/>
        </p:nvPicPr>
        <p:blipFill>
          <a:blip r:embed="rId1"/>
          <a:stretch>
            <a:fillRect/>
          </a:stretch>
        </p:blipFill>
        <p:spPr>
          <a:xfrm>
            <a:off x="1354455" y="2161540"/>
            <a:ext cx="8573135" cy="2940685"/>
          </a:xfrm>
          <a:prstGeom prst="rect">
            <a:avLst/>
          </a:prstGeom>
          <a:noFill/>
          <a:ln>
            <a:noFill/>
          </a:ln>
        </p:spPr>
      </p:pic>
      <p:sp>
        <p:nvSpPr>
          <p:cNvPr id="2" name="文本框 1"/>
          <p:cNvSpPr txBox="1"/>
          <p:nvPr/>
        </p:nvSpPr>
        <p:spPr>
          <a:xfrm>
            <a:off x="770890" y="679450"/>
            <a:ext cx="5353050" cy="460375"/>
          </a:xfrm>
          <a:prstGeom prst="rect">
            <a:avLst/>
          </a:prstGeom>
          <a:noFill/>
        </p:spPr>
        <p:txBody>
          <a:bodyPr wrap="square" rtlCol="0">
            <a:spAutoFit/>
          </a:bodyPr>
          <a:p>
            <a:r>
              <a:rPr lang="zh-CN" altLang="en-US" sz="2400">
                <a:latin typeface="Arial" panose="020B0604020202020204" pitchFamily="34" charset="0"/>
                <a:cs typeface="Arial" panose="020B0604020202020204" pitchFamily="34" charset="0"/>
              </a:rPr>
              <a:t>Impact of neighbor sampling size</a:t>
            </a:r>
            <a:endParaRPr lang="zh-CN" altLang="en-US" sz="2400">
              <a:latin typeface="Arial" panose="020B0604020202020204" pitchFamily="34" charset="0"/>
              <a:cs typeface="Arial" panose="020B0604020202020204" pitchFamily="34" charset="0"/>
            </a:endParaRPr>
          </a:p>
        </p:txBody>
      </p:sp>
    </p:spTree>
    <p:custDataLst>
      <p:tags r:id="rId2"/>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pic>
        <p:nvPicPr>
          <p:cNvPr id="59" name="图片 59"/>
          <p:cNvPicPr>
            <a:picLocks noChangeAspect="1"/>
          </p:cNvPicPr>
          <p:nvPr/>
        </p:nvPicPr>
        <p:blipFill>
          <a:blip r:embed="rId1"/>
          <a:stretch>
            <a:fillRect/>
          </a:stretch>
        </p:blipFill>
        <p:spPr>
          <a:xfrm>
            <a:off x="1430020" y="1715770"/>
            <a:ext cx="8333740" cy="3060065"/>
          </a:xfrm>
          <a:prstGeom prst="rect">
            <a:avLst/>
          </a:prstGeom>
          <a:noFill/>
          <a:ln>
            <a:noFill/>
          </a:ln>
        </p:spPr>
      </p:pic>
      <p:sp>
        <p:nvSpPr>
          <p:cNvPr id="2" name="文本框 1"/>
          <p:cNvSpPr txBox="1"/>
          <p:nvPr/>
        </p:nvSpPr>
        <p:spPr>
          <a:xfrm>
            <a:off x="1031240" y="563245"/>
            <a:ext cx="5049520" cy="460375"/>
          </a:xfrm>
          <a:prstGeom prst="rect">
            <a:avLst/>
          </a:prstGeom>
          <a:noFill/>
        </p:spPr>
        <p:txBody>
          <a:bodyPr wrap="square" rtlCol="0">
            <a:spAutoFit/>
          </a:bodyPr>
          <a:p>
            <a:r>
              <a:rPr lang="zh-CN" altLang="en-US" sz="2400">
                <a:latin typeface="Arial" panose="020B0604020202020204" pitchFamily="34" charset="0"/>
                <a:cs typeface="Arial" panose="020B0604020202020204" pitchFamily="34" charset="0"/>
              </a:rPr>
              <a:t>Impact of depth of receptive field</a:t>
            </a:r>
            <a:endParaRPr lang="zh-CN" altLang="en-US" sz="2400">
              <a:latin typeface="Arial" panose="020B0604020202020204" pitchFamily="34" charset="0"/>
              <a:cs typeface="Arial" panose="020B0604020202020204" pitchFamily="34" charset="0"/>
            </a:endParaRPr>
          </a:p>
        </p:txBody>
      </p:sp>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pic>
        <p:nvPicPr>
          <p:cNvPr id="60" name="图片 60"/>
          <p:cNvPicPr>
            <a:picLocks noChangeAspect="1"/>
          </p:cNvPicPr>
          <p:nvPr/>
        </p:nvPicPr>
        <p:blipFill>
          <a:blip r:embed="rId1"/>
          <a:stretch>
            <a:fillRect/>
          </a:stretch>
        </p:blipFill>
        <p:spPr>
          <a:xfrm>
            <a:off x="1666875" y="1886585"/>
            <a:ext cx="7701280" cy="2681605"/>
          </a:xfrm>
          <a:prstGeom prst="rect">
            <a:avLst/>
          </a:prstGeom>
          <a:noFill/>
          <a:ln>
            <a:noFill/>
          </a:ln>
        </p:spPr>
      </p:pic>
      <p:sp>
        <p:nvSpPr>
          <p:cNvPr id="2" name="文本框 1"/>
          <p:cNvSpPr txBox="1"/>
          <p:nvPr/>
        </p:nvSpPr>
        <p:spPr>
          <a:xfrm>
            <a:off x="988060" y="708025"/>
            <a:ext cx="5147310" cy="460375"/>
          </a:xfrm>
          <a:prstGeom prst="rect">
            <a:avLst/>
          </a:prstGeom>
          <a:noFill/>
        </p:spPr>
        <p:txBody>
          <a:bodyPr wrap="square" rtlCol="0">
            <a:spAutoFit/>
          </a:bodyPr>
          <a:p>
            <a:r>
              <a:rPr lang="zh-CN" altLang="en-US" sz="2400">
                <a:latin typeface="Arial" panose="020B0604020202020204" pitchFamily="34" charset="0"/>
                <a:cs typeface="Arial" panose="020B0604020202020204" pitchFamily="34" charset="0"/>
              </a:rPr>
              <a:t> Impact of dimension of embedding</a:t>
            </a:r>
            <a:endParaRPr lang="zh-CN" altLang="en-US" sz="2400">
              <a:latin typeface="Arial" panose="020B0604020202020204" pitchFamily="34" charset="0"/>
              <a:cs typeface="Arial" panose="020B0604020202020204" pitchFamily="34" charset="0"/>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6" name="图片 15" descr="49"/>
          <p:cNvPicPr>
            <a:picLocks noChangeAspect="1"/>
          </p:cNvPicPr>
          <p:nvPr/>
        </p:nvPicPr>
        <p:blipFill>
          <a:blip r:embed="rId1"/>
          <a:srcRect t="52452" b="20228"/>
          <a:stretch>
            <a:fillRect/>
          </a:stretch>
        </p:blipFill>
        <p:spPr>
          <a:xfrm>
            <a:off x="6685280" y="5347335"/>
            <a:ext cx="5399405" cy="1475105"/>
          </a:xfrm>
          <a:prstGeom prst="rect">
            <a:avLst/>
          </a:prstGeom>
        </p:spPr>
      </p:pic>
      <p:sp>
        <p:nvSpPr>
          <p:cNvPr id="2" name="文本框 1"/>
          <p:cNvSpPr txBox="1"/>
          <p:nvPr/>
        </p:nvSpPr>
        <p:spPr>
          <a:xfrm>
            <a:off x="5193030" y="1678305"/>
            <a:ext cx="2837180" cy="460375"/>
          </a:xfrm>
          <a:prstGeom prst="rect">
            <a:avLst/>
          </a:prstGeom>
          <a:noFill/>
        </p:spPr>
        <p:txBody>
          <a:bodyPr wrap="square" rtlCol="0">
            <a:spAutoFit/>
          </a:bodyPr>
          <a:p>
            <a:r>
              <a:rPr lang="en-US" altLang="zh-CN" sz="2400">
                <a:solidFill>
                  <a:srgbClr val="7A99A0"/>
                </a:solidFill>
                <a:cs typeface="+mn-lt"/>
              </a:rPr>
              <a:t>Background</a:t>
            </a:r>
            <a:endParaRPr lang="en-US" altLang="zh-CN" sz="2400">
              <a:solidFill>
                <a:srgbClr val="7A99A0"/>
              </a:solidFill>
              <a:cs typeface="+mn-lt"/>
            </a:endParaRPr>
          </a:p>
        </p:txBody>
      </p:sp>
      <p:sp>
        <p:nvSpPr>
          <p:cNvPr id="13" name="文本框 12"/>
          <p:cNvSpPr txBox="1"/>
          <p:nvPr/>
        </p:nvSpPr>
        <p:spPr>
          <a:xfrm>
            <a:off x="5207000" y="2858770"/>
            <a:ext cx="2837180" cy="460375"/>
          </a:xfrm>
          <a:prstGeom prst="rect">
            <a:avLst/>
          </a:prstGeom>
          <a:noFill/>
        </p:spPr>
        <p:txBody>
          <a:bodyPr wrap="square" rtlCol="0">
            <a:spAutoFit/>
          </a:bodyPr>
          <a:p>
            <a:r>
              <a:rPr lang="en-US" altLang="zh-CN" sz="2400">
                <a:solidFill>
                  <a:srgbClr val="7A99A0"/>
                </a:solidFill>
                <a:cs typeface="+mn-lt"/>
              </a:rPr>
              <a:t>Model</a:t>
            </a:r>
            <a:endParaRPr lang="en-US" altLang="zh-CN" sz="2400">
              <a:solidFill>
                <a:srgbClr val="7A99A0"/>
              </a:solidFill>
              <a:cs typeface="+mn-lt"/>
            </a:endParaRPr>
          </a:p>
        </p:txBody>
      </p:sp>
      <p:sp>
        <p:nvSpPr>
          <p:cNvPr id="22" name="文本框 21"/>
          <p:cNvSpPr txBox="1"/>
          <p:nvPr/>
        </p:nvSpPr>
        <p:spPr>
          <a:xfrm>
            <a:off x="5229225" y="3959860"/>
            <a:ext cx="2837180" cy="460375"/>
          </a:xfrm>
          <a:prstGeom prst="rect">
            <a:avLst/>
          </a:prstGeom>
          <a:noFill/>
        </p:spPr>
        <p:txBody>
          <a:bodyPr wrap="square" rtlCol="0">
            <a:spAutoFit/>
          </a:bodyPr>
          <a:p>
            <a:r>
              <a:rPr lang="en-US" altLang="zh-CN" sz="2400">
                <a:solidFill>
                  <a:srgbClr val="7A99A0"/>
                </a:solidFill>
                <a:cs typeface="+mn-lt"/>
              </a:rPr>
              <a:t>Experiments</a:t>
            </a:r>
            <a:endParaRPr lang="en-US" altLang="zh-CN" sz="2400">
              <a:solidFill>
                <a:srgbClr val="7A99A0"/>
              </a:solidFill>
              <a:cs typeface="+mn-lt"/>
            </a:endParaRPr>
          </a:p>
        </p:txBody>
      </p:sp>
      <p:sp>
        <p:nvSpPr>
          <p:cNvPr id="27" name="文本框 26"/>
          <p:cNvSpPr txBox="1"/>
          <p:nvPr/>
        </p:nvSpPr>
        <p:spPr>
          <a:xfrm>
            <a:off x="622300" y="505460"/>
            <a:ext cx="2255520" cy="706755"/>
          </a:xfrm>
          <a:prstGeom prst="rect">
            <a:avLst/>
          </a:prstGeom>
          <a:noFill/>
        </p:spPr>
        <p:txBody>
          <a:bodyPr wrap="square" rtlCol="0">
            <a:spAutoFit/>
          </a:bodyPr>
          <a:p>
            <a:r>
              <a:rPr lang="en-US" altLang="zh-CN" sz="4000">
                <a:solidFill>
                  <a:srgbClr val="7A99A0"/>
                </a:solidFill>
                <a:latin typeface="Calibri" panose="020F0502020204030204" charset="0"/>
                <a:cs typeface="Calibri" panose="020F0502020204030204" charset="0"/>
                <a:sym typeface="+mn-ea"/>
              </a:rPr>
              <a:t>Catalogue</a:t>
            </a:r>
            <a:endParaRPr lang="zh-CN" altLang="en-US" sz="4000">
              <a:solidFill>
                <a:srgbClr val="42575C"/>
              </a:solidFill>
              <a:latin typeface="新宋体" panose="02010609030101010101" charset="-122"/>
              <a:ea typeface="新宋体" panose="02010609030101010101" charset="-122"/>
            </a:endParaRPr>
          </a:p>
        </p:txBody>
      </p:sp>
      <p:sp>
        <p:nvSpPr>
          <p:cNvPr id="6" name="圆角矩形 5"/>
          <p:cNvSpPr/>
          <p:nvPr/>
        </p:nvSpPr>
        <p:spPr>
          <a:xfrm>
            <a:off x="4043680" y="1527810"/>
            <a:ext cx="787400" cy="787400"/>
          </a:xfrm>
          <a:prstGeom prst="roundRect">
            <a:avLst/>
          </a:prstGeom>
          <a:solidFill>
            <a:srgbClr val="4257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4226560" y="1630045"/>
            <a:ext cx="469900" cy="583565"/>
          </a:xfrm>
          <a:prstGeom prst="rect">
            <a:avLst/>
          </a:prstGeom>
          <a:noFill/>
        </p:spPr>
        <p:txBody>
          <a:bodyPr wrap="square" rtlCol="0">
            <a:spAutoFit/>
          </a:bodyPr>
          <a:p>
            <a:r>
              <a:rPr lang="en-US" altLang="zh-CN" sz="3200">
                <a:solidFill>
                  <a:schemeClr val="bg1"/>
                </a:solidFill>
              </a:rPr>
              <a:t>1</a:t>
            </a:r>
            <a:endParaRPr lang="en-US" altLang="zh-CN" sz="3200">
              <a:solidFill>
                <a:schemeClr val="bg1"/>
              </a:solidFill>
            </a:endParaRPr>
          </a:p>
        </p:txBody>
      </p:sp>
      <p:sp>
        <p:nvSpPr>
          <p:cNvPr id="9" name="圆角矩形 8"/>
          <p:cNvSpPr/>
          <p:nvPr/>
        </p:nvSpPr>
        <p:spPr>
          <a:xfrm>
            <a:off x="4043680" y="2686685"/>
            <a:ext cx="787400" cy="787400"/>
          </a:xfrm>
          <a:prstGeom prst="roundRect">
            <a:avLst/>
          </a:prstGeom>
          <a:solidFill>
            <a:srgbClr val="4257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4226560" y="2788920"/>
            <a:ext cx="469900" cy="583565"/>
          </a:xfrm>
          <a:prstGeom prst="rect">
            <a:avLst/>
          </a:prstGeom>
          <a:noFill/>
        </p:spPr>
        <p:txBody>
          <a:bodyPr wrap="square" rtlCol="0">
            <a:spAutoFit/>
          </a:bodyPr>
          <a:p>
            <a:r>
              <a:rPr lang="en-US" altLang="zh-CN" sz="3200">
                <a:solidFill>
                  <a:schemeClr val="bg1"/>
                </a:solidFill>
              </a:rPr>
              <a:t>2</a:t>
            </a:r>
            <a:endParaRPr lang="en-US" altLang="zh-CN" sz="3200">
              <a:solidFill>
                <a:schemeClr val="bg1"/>
              </a:solidFill>
            </a:endParaRPr>
          </a:p>
        </p:txBody>
      </p:sp>
      <p:sp>
        <p:nvSpPr>
          <p:cNvPr id="17" name="圆角矩形 16"/>
          <p:cNvSpPr/>
          <p:nvPr/>
        </p:nvSpPr>
        <p:spPr>
          <a:xfrm>
            <a:off x="4043680" y="3813175"/>
            <a:ext cx="787400" cy="787400"/>
          </a:xfrm>
          <a:prstGeom prst="roundRect">
            <a:avLst/>
          </a:prstGeom>
          <a:solidFill>
            <a:srgbClr val="4257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4226560" y="3915410"/>
            <a:ext cx="469900" cy="583565"/>
          </a:xfrm>
          <a:prstGeom prst="rect">
            <a:avLst/>
          </a:prstGeom>
          <a:noFill/>
        </p:spPr>
        <p:txBody>
          <a:bodyPr wrap="square" rtlCol="0">
            <a:spAutoFit/>
          </a:bodyPr>
          <a:p>
            <a:r>
              <a:rPr lang="en-US" altLang="zh-CN" sz="3200">
                <a:solidFill>
                  <a:schemeClr val="bg1"/>
                </a:solidFill>
              </a:rPr>
              <a:t>3</a:t>
            </a:r>
            <a:endParaRPr lang="en-US" altLang="zh-CN" sz="3200">
              <a:solidFill>
                <a:schemeClr val="bg1"/>
              </a:solidFill>
            </a:endParaRPr>
          </a:p>
        </p:txBody>
      </p:sp>
      <p:sp>
        <p:nvSpPr>
          <p:cNvPr id="19" name="圆角矩形 18"/>
          <p:cNvSpPr/>
          <p:nvPr/>
        </p:nvSpPr>
        <p:spPr>
          <a:xfrm>
            <a:off x="4058920" y="4946015"/>
            <a:ext cx="787400" cy="787400"/>
          </a:xfrm>
          <a:prstGeom prst="roundRect">
            <a:avLst/>
          </a:prstGeom>
          <a:solidFill>
            <a:srgbClr val="4257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文本框 19"/>
          <p:cNvSpPr txBox="1"/>
          <p:nvPr/>
        </p:nvSpPr>
        <p:spPr>
          <a:xfrm>
            <a:off x="4241800" y="5048250"/>
            <a:ext cx="469900" cy="583565"/>
          </a:xfrm>
          <a:prstGeom prst="rect">
            <a:avLst/>
          </a:prstGeom>
          <a:noFill/>
        </p:spPr>
        <p:txBody>
          <a:bodyPr wrap="square" rtlCol="0">
            <a:spAutoFit/>
          </a:bodyPr>
          <a:p>
            <a:r>
              <a:rPr lang="en-US" altLang="zh-CN" sz="3200">
                <a:solidFill>
                  <a:schemeClr val="bg1"/>
                </a:solidFill>
              </a:rPr>
              <a:t>4</a:t>
            </a:r>
            <a:endParaRPr lang="en-US" altLang="zh-CN" sz="3200">
              <a:solidFill>
                <a:schemeClr val="bg1"/>
              </a:solidFill>
            </a:endParaRPr>
          </a:p>
        </p:txBody>
      </p:sp>
      <p:sp>
        <p:nvSpPr>
          <p:cNvPr id="3" name="文本框 2"/>
          <p:cNvSpPr txBox="1"/>
          <p:nvPr/>
        </p:nvSpPr>
        <p:spPr>
          <a:xfrm>
            <a:off x="5244465" y="5109210"/>
            <a:ext cx="2837180" cy="460375"/>
          </a:xfrm>
          <a:prstGeom prst="rect">
            <a:avLst/>
          </a:prstGeom>
          <a:noFill/>
        </p:spPr>
        <p:txBody>
          <a:bodyPr wrap="square" rtlCol="0">
            <a:spAutoFit/>
          </a:bodyPr>
          <a:p>
            <a:r>
              <a:rPr lang="en-US" altLang="zh-CN" sz="2400">
                <a:solidFill>
                  <a:srgbClr val="7A99A0"/>
                </a:solidFill>
                <a:cs typeface="+mn-lt"/>
              </a:rPr>
              <a:t>Conclusion</a:t>
            </a:r>
            <a:endParaRPr lang="en-US" altLang="zh-CN" sz="2400">
              <a:solidFill>
                <a:srgbClr val="7A99A0"/>
              </a:solidFill>
              <a:cs typeface="+mn-lt"/>
            </a:endParaRPr>
          </a:p>
        </p:txBody>
      </p:sp>
    </p:spTree>
    <p:custDataLst>
      <p:tags r:id="rId2"/>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文本框 3"/>
          <p:cNvSpPr txBox="1"/>
          <p:nvPr/>
        </p:nvSpPr>
        <p:spPr>
          <a:xfrm>
            <a:off x="885825" y="387985"/>
            <a:ext cx="2887345" cy="645160"/>
          </a:xfrm>
          <a:prstGeom prst="rect">
            <a:avLst/>
          </a:prstGeom>
          <a:noFill/>
        </p:spPr>
        <p:txBody>
          <a:bodyPr wrap="square" rtlCol="0">
            <a:spAutoFit/>
          </a:bodyPr>
          <a:p>
            <a:r>
              <a:rPr lang="en-US" altLang="zh-CN" sz="3600">
                <a:solidFill>
                  <a:srgbClr val="7A99A0"/>
                </a:solidFill>
                <a:latin typeface="Calibri" panose="020F0502020204030204" charset="0"/>
                <a:cs typeface="Calibri" panose="020F0502020204030204" charset="0"/>
              </a:rPr>
              <a:t>Conclusion</a:t>
            </a:r>
            <a:endParaRPr lang="en-US" altLang="zh-CN" sz="3600">
              <a:solidFill>
                <a:srgbClr val="7A99A0"/>
              </a:solidFill>
              <a:latin typeface="Calibri" panose="020F0502020204030204" charset="0"/>
              <a:cs typeface="Calibri" panose="020F0502020204030204" charset="0"/>
            </a:endParaRPr>
          </a:p>
        </p:txBody>
      </p:sp>
      <p:sp>
        <p:nvSpPr>
          <p:cNvPr id="2" name="文本框 1"/>
          <p:cNvSpPr txBox="1"/>
          <p:nvPr/>
        </p:nvSpPr>
        <p:spPr>
          <a:xfrm>
            <a:off x="958850" y="1301115"/>
            <a:ext cx="10706735" cy="3784600"/>
          </a:xfrm>
          <a:prstGeom prst="rect">
            <a:avLst/>
          </a:prstGeom>
          <a:noFill/>
        </p:spPr>
        <p:txBody>
          <a:bodyPr wrap="square" rtlCol="0">
            <a:spAutoFit/>
          </a:bodyPr>
          <a:p>
            <a:r>
              <a:rPr lang="en-US" altLang="zh-CN" sz="2400">
                <a:latin typeface="Arial" panose="020B0604020202020204" pitchFamily="34" charset="0"/>
                <a:cs typeface="Arial" panose="020B0604020202020204" pitchFamily="34" charset="0"/>
              </a:rPr>
              <a:t>· </a:t>
            </a:r>
            <a:r>
              <a:rPr lang="zh-CN" altLang="en-US" sz="2400">
                <a:latin typeface="Arial" panose="020B0604020202020204" pitchFamily="34" charset="0"/>
                <a:cs typeface="Arial" panose="020B0604020202020204" pitchFamily="34" charset="0"/>
              </a:rPr>
              <a:t>This paper proposes knowledge graph convolutional networks for recommender systems. </a:t>
            </a:r>
            <a:endParaRPr lang="zh-CN" altLang="en-US" sz="2400">
              <a:latin typeface="Arial" panose="020B0604020202020204" pitchFamily="34" charset="0"/>
              <a:cs typeface="Arial" panose="020B0604020202020204" pitchFamily="34" charset="0"/>
            </a:endParaRPr>
          </a:p>
          <a:p>
            <a:endParaRPr lang="zh-CN" altLang="en-US" sz="2400">
              <a:latin typeface="Arial" panose="020B0604020202020204" pitchFamily="34" charset="0"/>
              <a:cs typeface="Arial" panose="020B0604020202020204" pitchFamily="34" charset="0"/>
            </a:endParaRPr>
          </a:p>
          <a:p>
            <a:r>
              <a:rPr lang="en-US" altLang="zh-CN" sz="2400">
                <a:latin typeface="Arial" panose="020B0604020202020204" pitchFamily="34" charset="0"/>
                <a:cs typeface="Arial" panose="020B0604020202020204" pitchFamily="34" charset="0"/>
              </a:rPr>
              <a:t>· </a:t>
            </a:r>
            <a:r>
              <a:rPr lang="zh-CN" altLang="en-US" sz="2400">
                <a:latin typeface="Arial" panose="020B0604020202020204" pitchFamily="34" charset="0"/>
                <a:cs typeface="Arial" panose="020B0604020202020204" pitchFamily="34" charset="0"/>
              </a:rPr>
              <a:t>KGCN extends non-spectral GCN approaches to the knowledge graph by aggregating neighborhood information selectively and biasedly, which is able to learn both structure information and semantic information of the KG as well as users</a:t>
            </a:r>
            <a:r>
              <a:rPr lang="en-US" altLang="zh-CN" sz="2400">
                <a:latin typeface="Arial" panose="020B0604020202020204" pitchFamily="34" charset="0"/>
                <a:cs typeface="Arial" panose="020B0604020202020204" pitchFamily="34" charset="0"/>
              </a:rPr>
              <a:t>' </a:t>
            </a:r>
            <a:r>
              <a:rPr lang="zh-CN" altLang="en-US" sz="2400">
                <a:latin typeface="Arial" panose="020B0604020202020204" pitchFamily="34" charset="0"/>
                <a:cs typeface="Arial" panose="020B0604020202020204" pitchFamily="34" charset="0"/>
              </a:rPr>
              <a:t>personalized and potential interests. </a:t>
            </a:r>
            <a:endParaRPr lang="zh-CN" altLang="en-US" sz="2400">
              <a:latin typeface="Arial" panose="020B0604020202020204" pitchFamily="34" charset="0"/>
              <a:cs typeface="Arial" panose="020B0604020202020204" pitchFamily="34" charset="0"/>
            </a:endParaRPr>
          </a:p>
          <a:p>
            <a:endParaRPr lang="zh-CN" altLang="en-US" sz="2400">
              <a:latin typeface="Arial" panose="020B0604020202020204" pitchFamily="34" charset="0"/>
              <a:cs typeface="Arial" panose="020B0604020202020204" pitchFamily="34" charset="0"/>
            </a:endParaRPr>
          </a:p>
          <a:p>
            <a:r>
              <a:rPr lang="en-US" altLang="zh-CN" sz="2400">
                <a:latin typeface="Arial" panose="020B0604020202020204" pitchFamily="34" charset="0"/>
                <a:cs typeface="Arial" panose="020B0604020202020204" pitchFamily="34" charset="0"/>
              </a:rPr>
              <a:t>· </a:t>
            </a:r>
            <a:r>
              <a:rPr lang="zh-CN" altLang="en-US" sz="2400">
                <a:latin typeface="Arial" panose="020B0604020202020204" pitchFamily="34" charset="0"/>
                <a:cs typeface="Arial" panose="020B0604020202020204" pitchFamily="34" charset="0"/>
              </a:rPr>
              <a:t>We also implement the proposed method in a minibatch fashion, which is able to operate on large datasets and knowledge graphs.</a:t>
            </a:r>
            <a:endParaRPr lang="zh-CN" altLang="en-US" sz="2400">
              <a:latin typeface="Arial" panose="020B0604020202020204" pitchFamily="34" charset="0"/>
              <a:cs typeface="Arial" panose="020B0604020202020204" pitchFamily="34" charset="0"/>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文本框 7"/>
          <p:cNvSpPr txBox="1"/>
          <p:nvPr/>
        </p:nvSpPr>
        <p:spPr>
          <a:xfrm>
            <a:off x="2198370" y="2459990"/>
            <a:ext cx="7421245" cy="1938020"/>
          </a:xfrm>
          <a:prstGeom prst="rect">
            <a:avLst/>
          </a:prstGeom>
          <a:noFill/>
        </p:spPr>
        <p:txBody>
          <a:bodyPr wrap="square" rtlCol="0">
            <a:spAutoFit/>
          </a:bodyPr>
          <a:p>
            <a:r>
              <a:rPr lang="en-US" altLang="zh-CN" sz="6000">
                <a:solidFill>
                  <a:srgbClr val="7A99A0"/>
                </a:solidFill>
                <a:latin typeface="Calibri" panose="020F0502020204030204" charset="0"/>
                <a:cs typeface="Calibri" panose="020F0502020204030204" charset="0"/>
                <a:sym typeface="+mn-ea"/>
              </a:rPr>
              <a:t>Thank you for watching</a:t>
            </a:r>
            <a:endParaRPr lang="en-US" altLang="zh-CN" sz="6000">
              <a:solidFill>
                <a:srgbClr val="7A99A0"/>
              </a:solidFill>
              <a:latin typeface="Calibri" panose="020F0502020204030204" charset="0"/>
              <a:cs typeface="Calibri" panose="020F0502020204030204" charset="0"/>
            </a:endParaRPr>
          </a:p>
          <a:p>
            <a:endParaRPr lang="zh-CN" altLang="en-US" sz="6000">
              <a:solidFill>
                <a:srgbClr val="42575C"/>
              </a:solidFill>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7" name="文本框 26"/>
          <p:cNvSpPr txBox="1"/>
          <p:nvPr/>
        </p:nvSpPr>
        <p:spPr>
          <a:xfrm>
            <a:off x="4760595" y="2940685"/>
            <a:ext cx="3319780" cy="706755"/>
          </a:xfrm>
          <a:prstGeom prst="rect">
            <a:avLst/>
          </a:prstGeom>
          <a:noFill/>
        </p:spPr>
        <p:txBody>
          <a:bodyPr wrap="square" rtlCol="0">
            <a:spAutoFit/>
          </a:bodyPr>
          <a:p>
            <a:r>
              <a:rPr lang="en-US" altLang="zh-CN" sz="4000">
                <a:solidFill>
                  <a:srgbClr val="42575C"/>
                </a:solidFill>
                <a:ea typeface="新宋体" panose="02010609030101010101" charset="-122"/>
                <a:cs typeface="+mn-lt"/>
              </a:rPr>
              <a:t>Background</a:t>
            </a:r>
            <a:endParaRPr lang="en-US" altLang="zh-CN" sz="4000">
              <a:solidFill>
                <a:srgbClr val="42575C"/>
              </a:solidFill>
              <a:ea typeface="新宋体" panose="02010609030101010101" charset="-122"/>
              <a:cs typeface="+mn-lt"/>
            </a:endParaRPr>
          </a:p>
        </p:txBody>
      </p:sp>
      <p:pic>
        <p:nvPicPr>
          <p:cNvPr id="17" name="图片 16" descr="49"/>
          <p:cNvPicPr>
            <a:picLocks noChangeAspect="1"/>
          </p:cNvPicPr>
          <p:nvPr/>
        </p:nvPicPr>
        <p:blipFill>
          <a:blip r:embed="rId1"/>
          <a:srcRect l="37163" t="30801" r="36928" b="44690"/>
          <a:stretch>
            <a:fillRect/>
          </a:stretch>
        </p:blipFill>
        <p:spPr>
          <a:xfrm>
            <a:off x="5480050" y="3781425"/>
            <a:ext cx="1224915" cy="1158875"/>
          </a:xfrm>
          <a:prstGeom prst="rect">
            <a:avLst/>
          </a:prstGeom>
        </p:spPr>
      </p:pic>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文本框 1"/>
          <p:cNvSpPr txBox="1"/>
          <p:nvPr/>
        </p:nvSpPr>
        <p:spPr>
          <a:xfrm>
            <a:off x="699135" y="1132205"/>
            <a:ext cx="10836275" cy="4523105"/>
          </a:xfrm>
          <a:prstGeom prst="rect">
            <a:avLst/>
          </a:prstGeom>
          <a:noFill/>
        </p:spPr>
        <p:txBody>
          <a:bodyPr wrap="square" rtlCol="0">
            <a:spAutoFit/>
          </a:bodyPr>
          <a:p>
            <a:pPr algn="just" fontAlgn="auto"/>
            <a:r>
              <a:rPr lang="en-US" altLang="zh-CN" sz="2400">
                <a:solidFill>
                  <a:schemeClr val="tx1">
                    <a:lumMod val="85000"/>
                    <a:lumOff val="15000"/>
                  </a:schemeClr>
                </a:solidFill>
                <a:ea typeface="新宋体" panose="02010609030101010101" charset="-122"/>
                <a:cs typeface="+mn-lt"/>
              </a:rPr>
              <a:t>   the </a:t>
            </a:r>
            <a:r>
              <a:rPr lang="en-US" altLang="zh-CN" sz="2400">
                <a:solidFill>
                  <a:schemeClr val="tx1">
                    <a:lumMod val="85000"/>
                    <a:lumOff val="15000"/>
                  </a:schemeClr>
                </a:solidFill>
                <a:ea typeface="新宋体" panose="02010609030101010101" charset="-122"/>
                <a:cs typeface="+mn-lt"/>
                <a:sym typeface="+mn-ea"/>
              </a:rPr>
              <a:t>problem of CF</a:t>
            </a:r>
            <a:r>
              <a:rPr lang="en-US" altLang="zh-CN" sz="2400">
                <a:solidFill>
                  <a:schemeClr val="tx1">
                    <a:lumMod val="85000"/>
                    <a:lumOff val="15000"/>
                  </a:schemeClr>
                </a:solidFill>
                <a:ea typeface="新宋体" panose="02010609030101010101" charset="-122"/>
                <a:cs typeface="+mn-lt"/>
                <a:sym typeface="+mn-ea"/>
              </a:rPr>
              <a:t> </a:t>
            </a:r>
            <a:r>
              <a:rPr lang="en-US" altLang="zh-CN" sz="2400">
                <a:ea typeface="新宋体" panose="02010609030101010101" charset="-122"/>
                <a:cs typeface="+mn-lt"/>
                <a:sym typeface="+mn-ea"/>
              </a:rPr>
              <a:t>based recommender systems</a:t>
            </a:r>
            <a:r>
              <a:rPr lang="en-US" altLang="zh-CN" sz="2400">
                <a:solidFill>
                  <a:schemeClr val="tx1">
                    <a:lumMod val="85000"/>
                    <a:lumOff val="15000"/>
                  </a:schemeClr>
                </a:solidFill>
                <a:ea typeface="新宋体" panose="02010609030101010101" charset="-122"/>
                <a:cs typeface="+mn-lt"/>
              </a:rPr>
              <a:t> </a:t>
            </a:r>
            <a:endParaRPr lang="en-US" altLang="zh-CN" sz="2400">
              <a:solidFill>
                <a:schemeClr val="tx1">
                  <a:lumMod val="85000"/>
                  <a:lumOff val="15000"/>
                </a:schemeClr>
              </a:solidFill>
              <a:ea typeface="新宋体" panose="02010609030101010101" charset="-122"/>
              <a:cs typeface="+mn-lt"/>
            </a:endParaRPr>
          </a:p>
          <a:p>
            <a:pPr algn="just" fontAlgn="auto"/>
            <a:r>
              <a:rPr lang="en-US" altLang="zh-CN" sz="2400">
                <a:solidFill>
                  <a:schemeClr val="tx1">
                    <a:lumMod val="85000"/>
                    <a:lumOff val="15000"/>
                  </a:schemeClr>
                </a:solidFill>
                <a:ea typeface="新宋体" panose="02010609030101010101" charset="-122"/>
                <a:cs typeface="+mn-lt"/>
              </a:rPr>
              <a:t>        · </a:t>
            </a:r>
            <a:r>
              <a:rPr lang="en-US" altLang="zh-CN" sz="2400">
                <a:solidFill>
                  <a:schemeClr val="tx1">
                    <a:lumMod val="85000"/>
                    <a:lumOff val="15000"/>
                  </a:schemeClr>
                </a:solidFill>
                <a:ea typeface="新宋体" panose="02010609030101010101" charset="-122"/>
                <a:cs typeface="+mn-lt"/>
              </a:rPr>
              <a:t>sparsity </a:t>
            </a:r>
            <a:endParaRPr lang="en-US" altLang="zh-CN" sz="2400">
              <a:solidFill>
                <a:schemeClr val="tx1">
                  <a:lumMod val="85000"/>
                  <a:lumOff val="15000"/>
                </a:schemeClr>
              </a:solidFill>
              <a:ea typeface="新宋体" panose="02010609030101010101" charset="-122"/>
              <a:cs typeface="+mn-lt"/>
            </a:endParaRPr>
          </a:p>
          <a:p>
            <a:pPr algn="just" fontAlgn="auto"/>
            <a:r>
              <a:rPr lang="en-US" altLang="zh-CN" sz="2400">
                <a:solidFill>
                  <a:schemeClr val="tx1">
                    <a:lumMod val="85000"/>
                    <a:lumOff val="15000"/>
                  </a:schemeClr>
                </a:solidFill>
                <a:ea typeface="新宋体" panose="02010609030101010101" charset="-122"/>
                <a:cs typeface="+mn-lt"/>
              </a:rPr>
              <a:t>        ·</a:t>
            </a:r>
            <a:r>
              <a:rPr lang="en-US" altLang="zh-CN" sz="2400">
                <a:solidFill>
                  <a:schemeClr val="tx1">
                    <a:lumMod val="85000"/>
                    <a:lumOff val="15000"/>
                  </a:schemeClr>
                </a:solidFill>
                <a:ea typeface="新宋体" panose="02010609030101010101" charset="-122"/>
                <a:cs typeface="+mn-lt"/>
              </a:rPr>
              <a:t> cold start </a:t>
            </a:r>
            <a:endParaRPr lang="en-US" altLang="zh-CN" sz="2400">
              <a:solidFill>
                <a:schemeClr val="tx1"/>
              </a:solidFill>
              <a:ea typeface="新宋体" panose="02010609030101010101" charset="-122"/>
              <a:cs typeface="+mn-lt"/>
            </a:endParaRPr>
          </a:p>
          <a:p>
            <a:pPr algn="just" fontAlgn="auto"/>
            <a:r>
              <a:rPr lang="en-US" altLang="zh-CN" sz="2400">
                <a:solidFill>
                  <a:schemeClr val="tx1"/>
                </a:solidFill>
                <a:ea typeface="新宋体" panose="02010609030101010101" charset="-122"/>
                <a:cs typeface="+mn-lt"/>
              </a:rPr>
              <a:t>  </a:t>
            </a:r>
            <a:endParaRPr lang="en-US" altLang="zh-CN" sz="2400">
              <a:solidFill>
                <a:schemeClr val="tx1"/>
              </a:solidFill>
              <a:ea typeface="新宋体" panose="02010609030101010101" charset="-122"/>
              <a:cs typeface="+mn-lt"/>
            </a:endParaRPr>
          </a:p>
          <a:p>
            <a:pPr algn="just" fontAlgn="auto"/>
            <a:r>
              <a:rPr lang="en-US" altLang="zh-CN" sz="2400">
                <a:solidFill>
                  <a:schemeClr val="tx1"/>
                </a:solidFill>
                <a:ea typeface="新宋体" panose="02010609030101010101" charset="-122"/>
                <a:cs typeface="+mn-lt"/>
              </a:rPr>
              <a:t>   method</a:t>
            </a:r>
            <a:r>
              <a:rPr lang="zh-CN" altLang="en-US" sz="2400">
                <a:solidFill>
                  <a:schemeClr val="tx1"/>
                </a:solidFill>
                <a:ea typeface="新宋体" panose="02010609030101010101" charset="-122"/>
                <a:cs typeface="+mn-lt"/>
              </a:rPr>
              <a:t>：</a:t>
            </a:r>
            <a:r>
              <a:rPr lang="en-US" altLang="zh-CN" sz="2400">
                <a:solidFill>
                  <a:schemeClr val="tx1"/>
                </a:solidFill>
                <a:ea typeface="新宋体" panose="02010609030101010101" charset="-122"/>
                <a:cs typeface="+mn-lt"/>
              </a:rPr>
              <a:t>collect attributes of users and items</a:t>
            </a:r>
            <a:endParaRPr lang="en-US" altLang="zh-CN" sz="2400">
              <a:solidFill>
                <a:schemeClr val="tx1"/>
              </a:solidFill>
              <a:ea typeface="新宋体" panose="02010609030101010101" charset="-122"/>
              <a:cs typeface="+mn-lt"/>
            </a:endParaRPr>
          </a:p>
          <a:p>
            <a:pPr algn="just" fontAlgn="auto"/>
            <a:r>
              <a:rPr lang="en-US" altLang="zh-CN" sz="2400">
                <a:solidFill>
                  <a:schemeClr val="tx1"/>
                </a:solidFill>
                <a:ea typeface="新宋体" panose="02010609030101010101" charset="-122"/>
                <a:cs typeface="+mn-lt"/>
              </a:rPr>
              <a:t>   </a:t>
            </a:r>
            <a:endParaRPr lang="en-US" altLang="zh-CN" sz="2400">
              <a:solidFill>
                <a:schemeClr val="tx1"/>
              </a:solidFill>
              <a:ea typeface="新宋体" panose="02010609030101010101" charset="-122"/>
              <a:cs typeface="+mn-lt"/>
            </a:endParaRPr>
          </a:p>
          <a:p>
            <a:pPr algn="just" fontAlgn="auto"/>
            <a:r>
              <a:rPr lang="en-US" altLang="zh-CN" sz="2400">
                <a:solidFill>
                  <a:schemeClr val="tx1"/>
                </a:solidFill>
                <a:ea typeface="新宋体" panose="02010609030101010101" charset="-122"/>
                <a:cs typeface="+mn-lt"/>
              </a:rPr>
              <a:t>   In general, the attributes are not isolated but connected with each other, which forms a knowledge graph (KG).</a:t>
            </a:r>
            <a:endParaRPr lang="en-US" altLang="zh-CN" sz="2400">
              <a:solidFill>
                <a:schemeClr val="tx1"/>
              </a:solidFill>
              <a:ea typeface="新宋体" panose="02010609030101010101" charset="-122"/>
              <a:cs typeface="+mn-lt"/>
            </a:endParaRPr>
          </a:p>
          <a:p>
            <a:pPr algn="just" fontAlgn="auto"/>
            <a:endParaRPr lang="en-US" altLang="zh-CN" sz="2400">
              <a:solidFill>
                <a:schemeClr val="tx1">
                  <a:lumMod val="85000"/>
                  <a:lumOff val="15000"/>
                </a:schemeClr>
              </a:solidFill>
              <a:ea typeface="新宋体" panose="02010609030101010101" charset="-122"/>
              <a:cs typeface="+mn-lt"/>
            </a:endParaRPr>
          </a:p>
          <a:p>
            <a:pPr algn="just" fontAlgn="auto"/>
            <a:r>
              <a:rPr lang="en-US" altLang="zh-CN" sz="2400">
                <a:solidFill>
                  <a:schemeClr val="tx1">
                    <a:lumMod val="85000"/>
                    <a:lumOff val="15000"/>
                  </a:schemeClr>
                </a:solidFill>
                <a:ea typeface="新宋体" panose="02010609030101010101" charset="-122"/>
                <a:cs typeface="+mn-lt"/>
              </a:rPr>
              <a:t>        · </a:t>
            </a:r>
            <a:r>
              <a:rPr lang="zh-CN" altLang="en-US" sz="2400">
                <a:solidFill>
                  <a:schemeClr val="tx1">
                    <a:lumMod val="85000"/>
                    <a:lumOff val="15000"/>
                  </a:schemeClr>
                </a:solidFill>
                <a:ea typeface="新宋体" panose="02010609030101010101" charset="-122"/>
                <a:cs typeface="+mn-lt"/>
              </a:rPr>
              <a:t>precision</a:t>
            </a:r>
            <a:endParaRPr lang="zh-CN" altLang="en-US" sz="2400">
              <a:solidFill>
                <a:schemeClr val="tx1">
                  <a:lumMod val="85000"/>
                  <a:lumOff val="15000"/>
                </a:schemeClr>
              </a:solidFill>
              <a:ea typeface="新宋体" panose="02010609030101010101" charset="-122"/>
              <a:cs typeface="+mn-lt"/>
            </a:endParaRPr>
          </a:p>
          <a:p>
            <a:pPr algn="just" fontAlgn="auto"/>
            <a:r>
              <a:rPr lang="zh-CN" altLang="en-US" sz="2400">
                <a:solidFill>
                  <a:schemeClr val="tx1">
                    <a:lumMod val="85000"/>
                    <a:lumOff val="15000"/>
                  </a:schemeClr>
                </a:solidFill>
                <a:ea typeface="新宋体" panose="02010609030101010101" charset="-122"/>
                <a:cs typeface="+mn-lt"/>
              </a:rPr>
              <a:t>        </a:t>
            </a:r>
            <a:r>
              <a:rPr lang="en-US" altLang="zh-CN" sz="2400">
                <a:solidFill>
                  <a:schemeClr val="tx1">
                    <a:lumMod val="85000"/>
                    <a:lumOff val="15000"/>
                  </a:schemeClr>
                </a:solidFill>
                <a:ea typeface="新宋体" panose="02010609030101010101" charset="-122"/>
                <a:cs typeface="+mn-lt"/>
              </a:rPr>
              <a:t>· diversity</a:t>
            </a:r>
            <a:endParaRPr lang="en-US" altLang="zh-CN" sz="2400">
              <a:solidFill>
                <a:schemeClr val="tx1">
                  <a:lumMod val="85000"/>
                  <a:lumOff val="15000"/>
                </a:schemeClr>
              </a:solidFill>
              <a:ea typeface="新宋体" panose="02010609030101010101" charset="-122"/>
              <a:cs typeface="+mn-lt"/>
            </a:endParaRPr>
          </a:p>
          <a:p>
            <a:pPr algn="just" fontAlgn="auto"/>
            <a:r>
              <a:rPr lang="en-US" altLang="zh-CN" sz="2400">
                <a:solidFill>
                  <a:schemeClr val="tx1">
                    <a:lumMod val="85000"/>
                    <a:lumOff val="15000"/>
                  </a:schemeClr>
                </a:solidFill>
                <a:ea typeface="新宋体" panose="02010609030101010101" charset="-122"/>
                <a:cs typeface="+mn-lt"/>
              </a:rPr>
              <a:t>        · explainability</a:t>
            </a:r>
            <a:endParaRPr lang="en-US" altLang="zh-CN" sz="2400">
              <a:solidFill>
                <a:schemeClr val="tx1">
                  <a:lumMod val="85000"/>
                  <a:lumOff val="15000"/>
                </a:schemeClr>
              </a:solidFill>
              <a:ea typeface="新宋体" panose="02010609030101010101" charset="-122"/>
              <a:cs typeface="+mn-lt"/>
            </a:endParaRPr>
          </a:p>
        </p:txBody>
      </p:sp>
      <p:sp>
        <p:nvSpPr>
          <p:cNvPr id="4" name="文本框 3"/>
          <p:cNvSpPr txBox="1"/>
          <p:nvPr/>
        </p:nvSpPr>
        <p:spPr>
          <a:xfrm>
            <a:off x="657225" y="332105"/>
            <a:ext cx="3342005" cy="645160"/>
          </a:xfrm>
          <a:prstGeom prst="rect">
            <a:avLst/>
          </a:prstGeom>
          <a:noFill/>
        </p:spPr>
        <p:txBody>
          <a:bodyPr wrap="square" rtlCol="0">
            <a:spAutoFit/>
          </a:bodyPr>
          <a:p>
            <a:r>
              <a:rPr lang="en-US" altLang="zh-CN" sz="3600">
                <a:solidFill>
                  <a:srgbClr val="7A99A0"/>
                </a:solidFill>
                <a:latin typeface="Calibri" panose="020F0502020204030204" charset="0"/>
                <a:cs typeface="Calibri" panose="020F0502020204030204" charset="0"/>
              </a:rPr>
              <a:t>Background</a:t>
            </a:r>
            <a:endParaRPr lang="en-US" altLang="zh-CN" sz="3600">
              <a:solidFill>
                <a:srgbClr val="7A99A0"/>
              </a:solidFill>
              <a:latin typeface="Calibri" panose="020F0502020204030204" charset="0"/>
              <a:cs typeface="Calibri" panose="020F0502020204030204" charset="0"/>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文本框 1"/>
          <p:cNvSpPr txBox="1"/>
          <p:nvPr/>
        </p:nvSpPr>
        <p:spPr>
          <a:xfrm>
            <a:off x="408940" y="737235"/>
            <a:ext cx="10879455" cy="2306955"/>
          </a:xfrm>
          <a:prstGeom prst="rect">
            <a:avLst/>
          </a:prstGeom>
          <a:noFill/>
        </p:spPr>
        <p:txBody>
          <a:bodyPr wrap="square" rtlCol="0">
            <a:spAutoFit/>
          </a:bodyPr>
          <a:p>
            <a:r>
              <a:rPr lang="en-US" altLang="zh-CN" sz="2400">
                <a:solidFill>
                  <a:schemeClr val="tx1">
                    <a:lumMod val="85000"/>
                    <a:lumOff val="15000"/>
                  </a:schemeClr>
                </a:solidFill>
                <a:ea typeface="新宋体" panose="02010609030101010101" charset="-122"/>
                <a:cs typeface="+mn-lt"/>
              </a:rPr>
              <a:t>Despite the above benefits, utilizing KG in RS is rather challenging due to its high dimensionality and heterogeneity.</a:t>
            </a:r>
            <a:endParaRPr lang="en-US" altLang="zh-CN" sz="2400">
              <a:solidFill>
                <a:schemeClr val="tx1">
                  <a:lumMod val="85000"/>
                  <a:lumOff val="15000"/>
                </a:schemeClr>
              </a:solidFill>
              <a:ea typeface="新宋体" panose="02010609030101010101" charset="-122"/>
              <a:cs typeface="+mn-lt"/>
            </a:endParaRPr>
          </a:p>
          <a:p>
            <a:endParaRPr lang="en-US" altLang="zh-CN" sz="2400">
              <a:solidFill>
                <a:schemeClr val="tx1">
                  <a:lumMod val="85000"/>
                  <a:lumOff val="15000"/>
                </a:schemeClr>
              </a:solidFill>
              <a:ea typeface="新宋体" panose="02010609030101010101" charset="-122"/>
              <a:cs typeface="+mn-lt"/>
            </a:endParaRPr>
          </a:p>
          <a:p>
            <a:r>
              <a:rPr lang="en-US" altLang="zh-CN" sz="2400">
                <a:solidFill>
                  <a:schemeClr val="tx1">
                    <a:lumMod val="85000"/>
                    <a:lumOff val="15000"/>
                  </a:schemeClr>
                </a:solidFill>
                <a:ea typeface="新宋体" panose="02010609030101010101" charset="-122"/>
                <a:cs typeface="+mn-lt"/>
              </a:rPr>
              <a:t>· knowledge graph embedding (KGE) (e.g.,TransE  and TransR   h + r = t</a:t>
            </a:r>
            <a:r>
              <a:rPr lang="zh-CN" altLang="en-US" sz="2400">
                <a:solidFill>
                  <a:schemeClr val="tx1">
                    <a:lumMod val="85000"/>
                    <a:lumOff val="15000"/>
                  </a:schemeClr>
                </a:solidFill>
                <a:ea typeface="新宋体" panose="02010609030101010101" charset="-122"/>
                <a:cs typeface="+mn-lt"/>
              </a:rPr>
              <a:t>）</a:t>
            </a:r>
            <a:endParaRPr lang="zh-CN" altLang="en-US" sz="2400">
              <a:solidFill>
                <a:schemeClr val="tx1">
                  <a:lumMod val="85000"/>
                  <a:lumOff val="15000"/>
                </a:schemeClr>
              </a:solidFill>
              <a:ea typeface="新宋体" panose="02010609030101010101" charset="-122"/>
              <a:cs typeface="+mn-lt"/>
            </a:endParaRPr>
          </a:p>
          <a:p>
            <a:endParaRPr lang="zh-CN" altLang="en-US" sz="2400">
              <a:solidFill>
                <a:schemeClr val="tx1">
                  <a:lumMod val="85000"/>
                  <a:lumOff val="15000"/>
                </a:schemeClr>
              </a:solidFill>
              <a:ea typeface="新宋体" panose="02010609030101010101" charset="-122"/>
              <a:cs typeface="+mn-lt"/>
            </a:endParaRPr>
          </a:p>
          <a:p>
            <a:r>
              <a:rPr lang="en-US" altLang="zh-CN" sz="2400">
                <a:solidFill>
                  <a:schemeClr val="tx1">
                    <a:lumMod val="85000"/>
                    <a:lumOff val="15000"/>
                  </a:schemeClr>
                </a:solidFill>
                <a:ea typeface="新宋体" panose="02010609030101010101" charset="-122"/>
                <a:cs typeface="+mn-lt"/>
              </a:rPr>
              <a:t>· meta-path/meta-graph based  </a:t>
            </a:r>
            <a:r>
              <a:rPr lang="en-US" altLang="zh-CN" sz="2400">
                <a:solidFill>
                  <a:schemeClr val="tx1">
                    <a:lumMod val="85000"/>
                    <a:lumOff val="15000"/>
                  </a:schemeClr>
                </a:solidFill>
                <a:ea typeface="新宋体" panose="02010609030101010101" charset="-122"/>
                <a:cs typeface="+mn-lt"/>
                <a:sym typeface="+mn-ea"/>
              </a:rPr>
              <a:t>(e.g., </a:t>
            </a:r>
            <a:r>
              <a:rPr lang="en-US" altLang="zh-CN" sz="2400">
                <a:solidFill>
                  <a:schemeClr val="tx1">
                    <a:lumMod val="85000"/>
                    <a:lumOff val="15000"/>
                  </a:schemeClr>
                </a:solidFill>
                <a:ea typeface="新宋体" panose="02010609030101010101" charset="-122"/>
                <a:cs typeface="+mn-lt"/>
              </a:rPr>
              <a:t>PER  and FMG</a:t>
            </a:r>
            <a:r>
              <a:rPr lang="zh-CN" altLang="en-US" sz="2400">
                <a:solidFill>
                  <a:schemeClr val="tx1">
                    <a:lumMod val="85000"/>
                    <a:lumOff val="15000"/>
                  </a:schemeClr>
                </a:solidFill>
                <a:ea typeface="新宋体" panose="02010609030101010101" charset="-122"/>
                <a:cs typeface="+mn-lt"/>
                <a:sym typeface="+mn-ea"/>
              </a:rPr>
              <a:t>）</a:t>
            </a:r>
            <a:endParaRPr lang="en-US" altLang="zh-CN" sz="2400">
              <a:solidFill>
                <a:schemeClr val="tx1">
                  <a:lumMod val="85000"/>
                  <a:lumOff val="15000"/>
                </a:schemeClr>
              </a:solidFill>
              <a:ea typeface="新宋体" panose="02010609030101010101" charset="-122"/>
              <a:cs typeface="+mn-lt"/>
            </a:endParaRPr>
          </a:p>
        </p:txBody>
      </p:sp>
      <p:sp>
        <p:nvSpPr>
          <p:cNvPr id="3" name="右箭头 2"/>
          <p:cNvSpPr/>
          <p:nvPr/>
        </p:nvSpPr>
        <p:spPr>
          <a:xfrm>
            <a:off x="568325" y="4527550"/>
            <a:ext cx="97917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p:nvSpPr>
        <p:spPr>
          <a:xfrm>
            <a:off x="1942465" y="4558030"/>
            <a:ext cx="3573780" cy="368300"/>
          </a:xfrm>
          <a:prstGeom prst="rect">
            <a:avLst/>
          </a:prstGeom>
          <a:noFill/>
        </p:spPr>
        <p:txBody>
          <a:bodyPr wrap="square" rtlCol="0">
            <a:spAutoFit/>
          </a:bodyPr>
          <a:p>
            <a:r>
              <a:rPr lang="en-US" altLang="zh-CN" sz="2400">
                <a:solidFill>
                  <a:schemeClr val="tx1">
                    <a:lumMod val="85000"/>
                    <a:lumOff val="15000"/>
                  </a:schemeClr>
                </a:solidFill>
                <a:ea typeface="新宋体" panose="02010609030101010101" charset="-122"/>
                <a:cs typeface="+mn-lt"/>
              </a:rPr>
              <a:t>KGCN</a:t>
            </a:r>
            <a:endParaRPr lang="en-US" altLang="zh-CN" sz="2400">
              <a:solidFill>
                <a:schemeClr val="tx1">
                  <a:lumMod val="85000"/>
                  <a:lumOff val="15000"/>
                </a:schemeClr>
              </a:solidFill>
              <a:ea typeface="新宋体" panose="02010609030101010101" charset="-122"/>
              <a:cs typeface="+mn-lt"/>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7" name="文本框 26"/>
          <p:cNvSpPr txBox="1"/>
          <p:nvPr/>
        </p:nvSpPr>
        <p:spPr>
          <a:xfrm>
            <a:off x="5193665" y="2940685"/>
            <a:ext cx="3319780" cy="706755"/>
          </a:xfrm>
          <a:prstGeom prst="rect">
            <a:avLst/>
          </a:prstGeom>
          <a:noFill/>
        </p:spPr>
        <p:txBody>
          <a:bodyPr wrap="square" rtlCol="0">
            <a:spAutoFit/>
          </a:bodyPr>
          <a:p>
            <a:r>
              <a:rPr lang="en-US" altLang="zh-CN" sz="4000">
                <a:solidFill>
                  <a:srgbClr val="42575C"/>
                </a:solidFill>
                <a:ea typeface="新宋体" panose="02010609030101010101" charset="-122"/>
                <a:cs typeface="+mn-lt"/>
              </a:rPr>
              <a:t>Model</a:t>
            </a:r>
            <a:endParaRPr lang="en-US" altLang="zh-CN" sz="4000">
              <a:solidFill>
                <a:srgbClr val="42575C"/>
              </a:solidFill>
              <a:ea typeface="新宋体" panose="02010609030101010101" charset="-122"/>
              <a:cs typeface="+mn-lt"/>
            </a:endParaRPr>
          </a:p>
        </p:txBody>
      </p:sp>
      <p:pic>
        <p:nvPicPr>
          <p:cNvPr id="17" name="图片 16" descr="49"/>
          <p:cNvPicPr>
            <a:picLocks noChangeAspect="1"/>
          </p:cNvPicPr>
          <p:nvPr/>
        </p:nvPicPr>
        <p:blipFill>
          <a:blip r:embed="rId1"/>
          <a:srcRect l="37163" t="30801" r="36928" b="44690"/>
          <a:stretch>
            <a:fillRect/>
          </a:stretch>
        </p:blipFill>
        <p:spPr>
          <a:xfrm>
            <a:off x="5224780" y="3766820"/>
            <a:ext cx="1224915" cy="1158875"/>
          </a:xfrm>
          <a:prstGeom prst="rect">
            <a:avLst/>
          </a:prstGeom>
        </p:spPr>
      </p:pic>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pic>
        <p:nvPicPr>
          <p:cNvPr id="3" name="图片 2"/>
          <p:cNvPicPr>
            <a:picLocks noChangeAspect="1"/>
          </p:cNvPicPr>
          <p:nvPr/>
        </p:nvPicPr>
        <p:blipFill>
          <a:blip r:embed="rId1"/>
          <a:stretch>
            <a:fillRect/>
          </a:stretch>
        </p:blipFill>
        <p:spPr>
          <a:xfrm>
            <a:off x="770255" y="1517015"/>
            <a:ext cx="2621915" cy="381635"/>
          </a:xfrm>
          <a:prstGeom prst="rect">
            <a:avLst/>
          </a:prstGeom>
        </p:spPr>
      </p:pic>
      <p:pic>
        <p:nvPicPr>
          <p:cNvPr id="4" name="图片 3"/>
          <p:cNvPicPr>
            <a:picLocks noChangeAspect="1"/>
          </p:cNvPicPr>
          <p:nvPr/>
        </p:nvPicPr>
        <p:blipFill>
          <a:blip r:embed="rId2"/>
          <a:stretch>
            <a:fillRect/>
          </a:stretch>
        </p:blipFill>
        <p:spPr>
          <a:xfrm>
            <a:off x="728980" y="2418715"/>
            <a:ext cx="802005" cy="353695"/>
          </a:xfrm>
          <a:prstGeom prst="rect">
            <a:avLst/>
          </a:prstGeom>
        </p:spPr>
      </p:pic>
      <p:pic>
        <p:nvPicPr>
          <p:cNvPr id="5" name="图片 4"/>
          <p:cNvPicPr>
            <a:picLocks noChangeAspect="1"/>
          </p:cNvPicPr>
          <p:nvPr/>
        </p:nvPicPr>
        <p:blipFill>
          <a:blip r:embed="rId3"/>
          <a:stretch>
            <a:fillRect/>
          </a:stretch>
        </p:blipFill>
        <p:spPr>
          <a:xfrm>
            <a:off x="1426210" y="2393950"/>
            <a:ext cx="2028190" cy="435610"/>
          </a:xfrm>
          <a:prstGeom prst="rect">
            <a:avLst/>
          </a:prstGeom>
        </p:spPr>
      </p:pic>
      <p:pic>
        <p:nvPicPr>
          <p:cNvPr id="6" name="图片 5"/>
          <p:cNvPicPr>
            <a:picLocks noChangeAspect="1"/>
          </p:cNvPicPr>
          <p:nvPr/>
        </p:nvPicPr>
        <p:blipFill>
          <a:blip r:embed="rId4"/>
          <a:stretch>
            <a:fillRect/>
          </a:stretch>
        </p:blipFill>
        <p:spPr>
          <a:xfrm>
            <a:off x="827405" y="3373120"/>
            <a:ext cx="1914525" cy="482600"/>
          </a:xfrm>
          <a:prstGeom prst="rect">
            <a:avLst/>
          </a:prstGeom>
        </p:spPr>
      </p:pic>
      <p:pic>
        <p:nvPicPr>
          <p:cNvPr id="7" name="图片 6"/>
          <p:cNvPicPr>
            <a:picLocks noChangeAspect="1"/>
          </p:cNvPicPr>
          <p:nvPr/>
        </p:nvPicPr>
        <p:blipFill>
          <a:blip r:embed="rId5"/>
          <a:stretch>
            <a:fillRect/>
          </a:stretch>
        </p:blipFill>
        <p:spPr>
          <a:xfrm>
            <a:off x="3810000" y="3569970"/>
            <a:ext cx="809625" cy="285750"/>
          </a:xfrm>
          <a:prstGeom prst="rect">
            <a:avLst/>
          </a:prstGeom>
        </p:spPr>
      </p:pic>
      <p:pic>
        <p:nvPicPr>
          <p:cNvPr id="8" name="图片 7"/>
          <p:cNvPicPr>
            <a:picLocks noChangeAspect="1"/>
          </p:cNvPicPr>
          <p:nvPr/>
        </p:nvPicPr>
        <p:blipFill>
          <a:blip r:embed="rId6"/>
          <a:stretch>
            <a:fillRect/>
          </a:stretch>
        </p:blipFill>
        <p:spPr>
          <a:xfrm>
            <a:off x="5401310" y="3569970"/>
            <a:ext cx="781050" cy="295275"/>
          </a:xfrm>
          <a:prstGeom prst="rect">
            <a:avLst/>
          </a:prstGeom>
        </p:spPr>
      </p:pic>
      <p:pic>
        <p:nvPicPr>
          <p:cNvPr id="9" name="图片 8"/>
          <p:cNvPicPr>
            <a:picLocks noChangeAspect="1"/>
          </p:cNvPicPr>
          <p:nvPr/>
        </p:nvPicPr>
        <p:blipFill>
          <a:blip r:embed="rId7"/>
          <a:stretch>
            <a:fillRect/>
          </a:stretch>
        </p:blipFill>
        <p:spPr>
          <a:xfrm>
            <a:off x="827405" y="4309745"/>
            <a:ext cx="361315" cy="440055"/>
          </a:xfrm>
          <a:prstGeom prst="rect">
            <a:avLst/>
          </a:prstGeom>
        </p:spPr>
      </p:pic>
      <p:pic>
        <p:nvPicPr>
          <p:cNvPr id="10" name="图片 9"/>
          <p:cNvPicPr>
            <a:picLocks noChangeAspect="1"/>
          </p:cNvPicPr>
          <p:nvPr/>
        </p:nvPicPr>
        <p:blipFill>
          <a:blip r:embed="rId8"/>
          <a:stretch>
            <a:fillRect/>
          </a:stretch>
        </p:blipFill>
        <p:spPr>
          <a:xfrm>
            <a:off x="1717675" y="4406265"/>
            <a:ext cx="881380" cy="343535"/>
          </a:xfrm>
          <a:prstGeom prst="rect">
            <a:avLst/>
          </a:prstGeom>
        </p:spPr>
      </p:pic>
      <p:sp>
        <p:nvSpPr>
          <p:cNvPr id="11" name="文本框 10"/>
          <p:cNvSpPr txBox="1"/>
          <p:nvPr/>
        </p:nvSpPr>
        <p:spPr>
          <a:xfrm>
            <a:off x="3290570" y="4406265"/>
            <a:ext cx="7647305" cy="368300"/>
          </a:xfrm>
          <a:prstGeom prst="rect">
            <a:avLst/>
          </a:prstGeom>
          <a:noFill/>
        </p:spPr>
        <p:txBody>
          <a:bodyPr wrap="square" rtlCol="0" anchor="t">
            <a:spAutoFit/>
          </a:bodyPr>
          <a:p>
            <a:r>
              <a:rPr lang="en-US" altLang="zh-CN"/>
              <a:t>e.g.,</a:t>
            </a:r>
            <a:r>
              <a:rPr lang="zh-CN" altLang="en-US"/>
              <a:t> the triple (A Song of Ice and Fire, book.book.author, George Martin)</a:t>
            </a:r>
            <a:endParaRPr lang="zh-CN" altLang="en-US"/>
          </a:p>
        </p:txBody>
      </p:sp>
      <p:sp>
        <p:nvSpPr>
          <p:cNvPr id="12" name="文本框 11"/>
          <p:cNvSpPr txBox="1"/>
          <p:nvPr/>
        </p:nvSpPr>
        <p:spPr>
          <a:xfrm>
            <a:off x="4070985" y="1530350"/>
            <a:ext cx="4050030" cy="368300"/>
          </a:xfrm>
          <a:prstGeom prst="rect">
            <a:avLst/>
          </a:prstGeom>
          <a:noFill/>
        </p:spPr>
        <p:txBody>
          <a:bodyPr wrap="square" rtlCol="0">
            <a:spAutoFit/>
          </a:bodyPr>
          <a:p>
            <a:r>
              <a:rPr lang="zh-CN" altLang="en-US"/>
              <a:t>a set of M users</a:t>
            </a:r>
            <a:endParaRPr lang="zh-CN" altLang="en-US"/>
          </a:p>
        </p:txBody>
      </p:sp>
      <p:sp>
        <p:nvSpPr>
          <p:cNvPr id="13" name="文本框 12"/>
          <p:cNvSpPr txBox="1"/>
          <p:nvPr/>
        </p:nvSpPr>
        <p:spPr>
          <a:xfrm>
            <a:off x="4070985" y="2461260"/>
            <a:ext cx="2540000" cy="368300"/>
          </a:xfrm>
          <a:prstGeom prst="rect">
            <a:avLst/>
          </a:prstGeom>
          <a:noFill/>
        </p:spPr>
        <p:txBody>
          <a:bodyPr wrap="square" rtlCol="0" anchor="t">
            <a:spAutoFit/>
          </a:bodyPr>
          <a:p>
            <a:r>
              <a:rPr lang="zh-CN" altLang="en-US"/>
              <a:t>a set of N items</a:t>
            </a:r>
            <a:endParaRPr lang="zh-CN" altLang="en-US"/>
          </a:p>
        </p:txBody>
      </p:sp>
      <p:sp>
        <p:nvSpPr>
          <p:cNvPr id="14" name="文本框 13"/>
          <p:cNvSpPr txBox="1"/>
          <p:nvPr/>
        </p:nvSpPr>
        <p:spPr>
          <a:xfrm>
            <a:off x="6610985" y="3496945"/>
            <a:ext cx="3724910" cy="368300"/>
          </a:xfrm>
          <a:prstGeom prst="rect">
            <a:avLst/>
          </a:prstGeom>
          <a:noFill/>
        </p:spPr>
        <p:txBody>
          <a:bodyPr wrap="square" rtlCol="0" anchor="t">
            <a:spAutoFit/>
          </a:bodyPr>
          <a:p>
            <a:r>
              <a:rPr lang="zh-CN" altLang="en-US"/>
              <a:t>The user-item interaction matrix</a:t>
            </a:r>
            <a:endParaRPr lang="zh-CN" altLang="en-US"/>
          </a:p>
        </p:txBody>
      </p:sp>
    </p:spTree>
    <p:custDataLst>
      <p:tags r:id="rId9"/>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pic>
        <p:nvPicPr>
          <p:cNvPr id="12" name="图片 11"/>
          <p:cNvPicPr>
            <a:picLocks noChangeAspect="1"/>
          </p:cNvPicPr>
          <p:nvPr>
            <p:custDataLst>
              <p:tags r:id="rId1"/>
            </p:custDataLst>
          </p:nvPr>
        </p:nvPicPr>
        <p:blipFill>
          <a:blip r:embed="rId2"/>
          <a:stretch>
            <a:fillRect/>
          </a:stretch>
        </p:blipFill>
        <p:spPr>
          <a:xfrm>
            <a:off x="918845" y="457835"/>
            <a:ext cx="8545195" cy="5567680"/>
          </a:xfrm>
          <a:prstGeom prst="rect">
            <a:avLst/>
          </a:prstGeom>
        </p:spPr>
      </p:pic>
      <p:sp>
        <p:nvSpPr>
          <p:cNvPr id="4" name="文本框 3"/>
          <p:cNvSpPr txBox="1"/>
          <p:nvPr/>
        </p:nvSpPr>
        <p:spPr>
          <a:xfrm>
            <a:off x="657225" y="332105"/>
            <a:ext cx="3342005" cy="645160"/>
          </a:xfrm>
          <a:prstGeom prst="rect">
            <a:avLst/>
          </a:prstGeom>
          <a:noFill/>
        </p:spPr>
        <p:txBody>
          <a:bodyPr wrap="square" rtlCol="0">
            <a:spAutoFit/>
          </a:bodyPr>
          <a:p>
            <a:r>
              <a:rPr lang="en-US" altLang="zh-CN" sz="3600">
                <a:solidFill>
                  <a:srgbClr val="7A99A0"/>
                </a:solidFill>
                <a:latin typeface="Calibri" panose="020F0502020204030204" charset="0"/>
                <a:cs typeface="Calibri" panose="020F0502020204030204" charset="0"/>
              </a:rPr>
              <a:t>Model</a:t>
            </a:r>
            <a:endParaRPr lang="en-US" altLang="zh-CN" sz="3600">
              <a:solidFill>
                <a:srgbClr val="7A99A0"/>
              </a:solidFill>
              <a:latin typeface="Calibri" panose="020F0502020204030204" charset="0"/>
              <a:cs typeface="Calibri" panose="020F0502020204030204" charset="0"/>
            </a:endParaRPr>
          </a:p>
        </p:txBody>
      </p:sp>
    </p:spTree>
    <p:custDataLst>
      <p:tags r:id="rId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文本框 3"/>
          <p:cNvSpPr txBox="1"/>
          <p:nvPr/>
        </p:nvSpPr>
        <p:spPr>
          <a:xfrm>
            <a:off x="657225" y="332105"/>
            <a:ext cx="3342005" cy="645160"/>
          </a:xfrm>
          <a:prstGeom prst="rect">
            <a:avLst/>
          </a:prstGeom>
          <a:noFill/>
        </p:spPr>
        <p:txBody>
          <a:bodyPr wrap="square" rtlCol="0">
            <a:spAutoFit/>
          </a:bodyPr>
          <a:p>
            <a:r>
              <a:rPr lang="en-US" altLang="zh-CN" sz="3600">
                <a:solidFill>
                  <a:srgbClr val="7A99A0"/>
                </a:solidFill>
                <a:latin typeface="Calibri" panose="020F0502020204030204" charset="0"/>
                <a:cs typeface="Calibri" panose="020F0502020204030204" charset="0"/>
              </a:rPr>
              <a:t>KGCN Layer</a:t>
            </a:r>
            <a:endParaRPr lang="en-US" altLang="zh-CN" sz="3600">
              <a:solidFill>
                <a:srgbClr val="7A99A0"/>
              </a:solidFill>
              <a:latin typeface="Calibri" panose="020F0502020204030204" charset="0"/>
              <a:cs typeface="Calibri" panose="020F0502020204030204" charset="0"/>
            </a:endParaRPr>
          </a:p>
        </p:txBody>
      </p:sp>
      <p:pic>
        <p:nvPicPr>
          <p:cNvPr id="2" name="图片 1"/>
          <p:cNvPicPr>
            <a:picLocks noChangeAspect="1"/>
          </p:cNvPicPr>
          <p:nvPr/>
        </p:nvPicPr>
        <p:blipFill>
          <a:blip r:embed="rId1"/>
          <a:stretch>
            <a:fillRect/>
          </a:stretch>
        </p:blipFill>
        <p:spPr>
          <a:xfrm>
            <a:off x="657225" y="1269365"/>
            <a:ext cx="4010660" cy="4468495"/>
          </a:xfrm>
          <a:prstGeom prst="rect">
            <a:avLst/>
          </a:prstGeom>
        </p:spPr>
      </p:pic>
      <p:pic>
        <p:nvPicPr>
          <p:cNvPr id="3" name="图片 2"/>
          <p:cNvPicPr>
            <a:picLocks noChangeAspect="1"/>
          </p:cNvPicPr>
          <p:nvPr/>
        </p:nvPicPr>
        <p:blipFill>
          <a:blip r:embed="rId2"/>
          <a:stretch>
            <a:fillRect/>
          </a:stretch>
        </p:blipFill>
        <p:spPr>
          <a:xfrm>
            <a:off x="5438775" y="1607820"/>
            <a:ext cx="2160905" cy="516890"/>
          </a:xfrm>
          <a:prstGeom prst="rect">
            <a:avLst/>
          </a:prstGeom>
        </p:spPr>
      </p:pic>
      <p:pic>
        <p:nvPicPr>
          <p:cNvPr id="5" name="图片 4"/>
          <p:cNvPicPr>
            <a:picLocks noChangeAspect="1"/>
          </p:cNvPicPr>
          <p:nvPr/>
        </p:nvPicPr>
        <p:blipFill>
          <a:blip r:embed="rId3"/>
          <a:stretch>
            <a:fillRect/>
          </a:stretch>
        </p:blipFill>
        <p:spPr>
          <a:xfrm>
            <a:off x="5651500" y="2647315"/>
            <a:ext cx="2840990" cy="831850"/>
          </a:xfrm>
          <a:prstGeom prst="rect">
            <a:avLst/>
          </a:prstGeom>
        </p:spPr>
      </p:pic>
      <p:pic>
        <p:nvPicPr>
          <p:cNvPr id="6" name="图片 5"/>
          <p:cNvPicPr>
            <a:picLocks noChangeAspect="1"/>
          </p:cNvPicPr>
          <p:nvPr/>
        </p:nvPicPr>
        <p:blipFill>
          <a:blip r:embed="rId4"/>
          <a:stretch>
            <a:fillRect/>
          </a:stretch>
        </p:blipFill>
        <p:spPr>
          <a:xfrm>
            <a:off x="5777865" y="3896995"/>
            <a:ext cx="3249295" cy="991870"/>
          </a:xfrm>
          <a:prstGeom prst="rect">
            <a:avLst/>
          </a:prstGeom>
        </p:spPr>
      </p:pic>
      <p:pic>
        <p:nvPicPr>
          <p:cNvPr id="7" name="图片 6"/>
          <p:cNvPicPr>
            <a:picLocks noChangeAspect="1"/>
          </p:cNvPicPr>
          <p:nvPr/>
        </p:nvPicPr>
        <p:blipFill>
          <a:blip r:embed="rId5"/>
          <a:stretch>
            <a:fillRect/>
          </a:stretch>
        </p:blipFill>
        <p:spPr>
          <a:xfrm>
            <a:off x="5777865" y="5435600"/>
            <a:ext cx="5252720" cy="469900"/>
          </a:xfrm>
          <a:prstGeom prst="rect">
            <a:avLst/>
          </a:prstGeom>
        </p:spPr>
      </p:pic>
      <p:pic>
        <p:nvPicPr>
          <p:cNvPr id="8" name="图片 7"/>
          <p:cNvPicPr>
            <a:picLocks noChangeAspect="1"/>
          </p:cNvPicPr>
          <p:nvPr/>
        </p:nvPicPr>
        <p:blipFill>
          <a:blip r:embed="rId6"/>
          <a:stretch>
            <a:fillRect/>
          </a:stretch>
        </p:blipFill>
        <p:spPr>
          <a:xfrm>
            <a:off x="4667885" y="5435600"/>
            <a:ext cx="764540" cy="509905"/>
          </a:xfrm>
          <a:prstGeom prst="rect">
            <a:avLst/>
          </a:prstGeom>
        </p:spPr>
      </p:pic>
    </p:spTree>
    <p:custDataLst>
      <p:tags r:id="rId7"/>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2、3、6、8、10、11、12、15"/>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63.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64.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65.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66.xml><?xml version="1.0" encoding="utf-8"?>
<p:tagLst xmlns:p="http://schemas.openxmlformats.org/presentationml/2006/main">
  <p:tag name="KSO_WM_BEAUTIFY_FLAG" val="#wm#"/>
  <p:tag name="KSO_WM_TEMPLATE_CATEGORY" val="custom"/>
  <p:tag name="KSO_WM_TEMPLATE_INDEX" val="20187308"/>
  <p:tag name="KSO_WM_SPECIAL_SOURCE" val="bdnull"/>
</p:tagLst>
</file>

<file path=ppt/tags/tag67.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68.xml><?xml version="1.0" encoding="utf-8"?>
<p:tagLst xmlns:p="http://schemas.openxmlformats.org/presentationml/2006/main">
  <p:tag name="KSO_WM_BEAUTIFY_FLAG" val="#wm#"/>
  <p:tag name="KSO_WM_TEMPLATE_CATEGORY" val="custom"/>
  <p:tag name="KSO_WM_TEMPLATE_INDEX" val="20187308"/>
  <p:tag name="KSO_WM_SPECIAL_SOURCE" val="bdnull"/>
</p:tagLst>
</file>

<file path=ppt/tags/tag69.xml><?xml version="1.0" encoding="utf-8"?>
<p:tagLst xmlns:p="http://schemas.openxmlformats.org/presentationml/2006/main">
  <p:tag name="KSO_WM_UNIT_PLACING_PICTURE_USER_VIEWPORT" val="{&quot;height&quot;:6675,&quot;width&quot;:1024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 name="KSO_WM_SPECIAL_SOURCE" val="bdnull"/>
</p:tagLst>
</file>

<file path=ppt/tags/tag71.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2.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3.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4.xml><?xml version="1.0" encoding="utf-8"?>
<p:tagLst xmlns:p="http://schemas.openxmlformats.org/presentationml/2006/main">
  <p:tag name="KSO_WM_BEAUTIFY_FLAG" val="#wm#"/>
  <p:tag name="KSO_WM_TEMPLATE_CATEGORY" val="custom"/>
  <p:tag name="KSO_WM_TEMPLATE_INDEX" val="20187308"/>
  <p:tag name="KSO_WM_SPECIAL_SOURCE" val="bdnull"/>
</p:tagLst>
</file>

<file path=ppt/tags/tag75.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6.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7.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8.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79.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187308"/>
  <p:tag name="KSO_WM_SPECIAL_SOURCE" val="bdnull"/>
</p:tagLst>
</file>

<file path=ppt/tags/tag81.xml><?xml version="1.0" encoding="utf-8"?>
<p:tagLst xmlns:p="http://schemas.openxmlformats.org/presentationml/2006/main">
  <p:tag name="KSO_WM_BEAUTIFY_FLAG" val="#wm#"/>
  <p:tag name="KSO_WM_TEMPLATE_CATEGORY" val="custom"/>
  <p:tag name="KSO_WM_TEMPLATE_INDEX" val="20187308"/>
  <p:tag name="KSO_WM_SPECIAL_SOURCE" val="bdnull"/>
</p:tagLst>
</file>

<file path=ppt/tags/tag82.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83.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 name="KSO_WM_SPECIAL_SOURCE" val="bdnull"/>
</p:tagLst>
</file>

<file path=ppt/tags/tag84.xml><?xml version="1.0" encoding="utf-8"?>
<p:tagLst xmlns:p="http://schemas.openxmlformats.org/presentationml/2006/main">
  <p:tag name="KSO_WM_DOC_GUID" val="{23abcf7d-e9c8-47b8-ae1f-037a32faa4df}"/>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1800</Words>
  <Application>WPS 演示</Application>
  <PresentationFormat>宽屏</PresentationFormat>
  <Paragraphs>97</Paragraphs>
  <Slides>21</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Arial</vt:lpstr>
      <vt:lpstr>宋体</vt:lpstr>
      <vt:lpstr>Wingdings</vt:lpstr>
      <vt:lpstr>微软雅黑</vt:lpstr>
      <vt:lpstr>Calibri</vt:lpstr>
      <vt:lpstr>新宋体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Amelia</cp:lastModifiedBy>
  <cp:revision>60</cp:revision>
  <dcterms:created xsi:type="dcterms:W3CDTF">2019-03-27T07:15:00Z</dcterms:created>
  <dcterms:modified xsi:type="dcterms:W3CDTF">2021-03-07T06:08:52Z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